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 id="2147483674" r:id="rId2"/>
  </p:sldMasterIdLst>
  <p:notesMasterIdLst>
    <p:notesMasterId r:id="rId33"/>
  </p:notesMasterIdLst>
  <p:handoutMasterIdLst>
    <p:handoutMasterId r:id="rId34"/>
  </p:handoutMasterIdLst>
  <p:sldIdLst>
    <p:sldId id="295" r:id="rId3"/>
    <p:sldId id="296" r:id="rId4"/>
    <p:sldId id="297" r:id="rId5"/>
    <p:sldId id="330" r:id="rId6"/>
    <p:sldId id="309" r:id="rId7"/>
    <p:sldId id="310" r:id="rId8"/>
    <p:sldId id="311" r:id="rId9"/>
    <p:sldId id="312" r:id="rId10"/>
    <p:sldId id="313" r:id="rId11"/>
    <p:sldId id="314" r:id="rId12"/>
    <p:sldId id="315" r:id="rId13"/>
    <p:sldId id="331" r:id="rId14"/>
    <p:sldId id="299" r:id="rId15"/>
    <p:sldId id="316" r:id="rId16"/>
    <p:sldId id="317" r:id="rId17"/>
    <p:sldId id="318" r:id="rId18"/>
    <p:sldId id="326" r:id="rId19"/>
    <p:sldId id="324" r:id="rId20"/>
    <p:sldId id="325" r:id="rId21"/>
    <p:sldId id="319" r:id="rId22"/>
    <p:sldId id="320" r:id="rId23"/>
    <p:sldId id="321" r:id="rId24"/>
    <p:sldId id="322" r:id="rId25"/>
    <p:sldId id="300" r:id="rId26"/>
    <p:sldId id="329" r:id="rId27"/>
    <p:sldId id="336" r:id="rId28"/>
    <p:sldId id="337" r:id="rId29"/>
    <p:sldId id="338" r:id="rId30"/>
    <p:sldId id="328" r:id="rId31"/>
    <p:sldId id="308" r:id="rId3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071" autoAdjust="0"/>
    <p:restoredTop sz="81510" autoAdjust="0"/>
  </p:normalViewPr>
  <p:slideViewPr>
    <p:cSldViewPr>
      <p:cViewPr>
        <p:scale>
          <a:sx n="70" d="100"/>
          <a:sy n="70" d="100"/>
        </p:scale>
        <p:origin x="6" y="50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diagrams/_rels/data7.xml.rels><?xml version="1.0" encoding="UTF-8" standalone="yes"?>
<Relationships xmlns="http://schemas.openxmlformats.org/package/2006/relationships"><Relationship Id="rId2" Type="http://schemas.openxmlformats.org/officeDocument/2006/relationships/hyperlink" Target="http://apps.leg.wa.gov/wac/default.aspx?cite=392-169-023" TargetMode="External"/><Relationship Id="rId1" Type="http://schemas.openxmlformats.org/officeDocument/2006/relationships/hyperlink" Target="http://apps.leg.wa.gov/rcw/default.aspx?cite=28A.600.290" TargetMode="Externa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AB5F14-F857-4698-9331-A3E6D9213E3C}"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n-US"/>
        </a:p>
      </dgm:t>
    </dgm:pt>
    <dgm:pt modelId="{5D12921F-6229-45A3-9FD1-98481CD7AE67}">
      <dgm:prSet phldrT="[Text]"/>
      <dgm:spPr/>
      <dgm:t>
        <a:bodyPr/>
        <a:lstStyle/>
        <a:p>
          <a:r>
            <a:rPr lang="en-US" dirty="0" smtClean="0"/>
            <a:t>Overview  of WSAC and Goals</a:t>
          </a:r>
          <a:endParaRPr lang="en-US" dirty="0"/>
        </a:p>
      </dgm:t>
    </dgm:pt>
    <dgm:pt modelId="{27FCAC5D-F0AD-4268-948C-508FA8DE88B3}" type="parTrans" cxnId="{75898989-D96C-4824-862D-1024797DF68F}">
      <dgm:prSet/>
      <dgm:spPr/>
      <dgm:t>
        <a:bodyPr/>
        <a:lstStyle/>
        <a:p>
          <a:endParaRPr lang="en-US"/>
        </a:p>
      </dgm:t>
    </dgm:pt>
    <dgm:pt modelId="{39A69DFF-0ABD-486E-930C-7685F26E4B0A}" type="sibTrans" cxnId="{75898989-D96C-4824-862D-1024797DF68F}">
      <dgm:prSet/>
      <dgm:spPr/>
      <dgm:t>
        <a:bodyPr/>
        <a:lstStyle/>
        <a:p>
          <a:endParaRPr lang="en-US"/>
        </a:p>
      </dgm:t>
    </dgm:pt>
    <dgm:pt modelId="{D34FA5DF-3ADE-4A42-BA62-4389A0665E38}">
      <dgm:prSet/>
      <dgm:spPr/>
      <dgm:t>
        <a:bodyPr/>
        <a:lstStyle/>
        <a:p>
          <a:r>
            <a:rPr lang="en-US" dirty="0" smtClean="0"/>
            <a:t>Dual Credit in Washington</a:t>
          </a:r>
        </a:p>
      </dgm:t>
    </dgm:pt>
    <dgm:pt modelId="{DD4FA4FE-5148-438A-8FBE-31887C874A14}" type="parTrans" cxnId="{AC67C206-92CD-43F5-8944-303C47C10242}">
      <dgm:prSet/>
      <dgm:spPr/>
      <dgm:t>
        <a:bodyPr/>
        <a:lstStyle/>
        <a:p>
          <a:endParaRPr lang="en-US"/>
        </a:p>
      </dgm:t>
    </dgm:pt>
    <dgm:pt modelId="{38D39FED-F987-4048-82CE-6FE0D0C4619D}" type="sibTrans" cxnId="{AC67C206-92CD-43F5-8944-303C47C10242}">
      <dgm:prSet/>
      <dgm:spPr/>
      <dgm:t>
        <a:bodyPr/>
        <a:lstStyle/>
        <a:p>
          <a:endParaRPr lang="en-US"/>
        </a:p>
      </dgm:t>
    </dgm:pt>
    <dgm:pt modelId="{25ED7828-B93F-4B69-913B-CD60151EAA4A}">
      <dgm:prSet/>
      <dgm:spPr/>
      <dgm:t>
        <a:bodyPr/>
        <a:lstStyle/>
        <a:p>
          <a:r>
            <a:rPr lang="en-US" dirty="0" smtClean="0"/>
            <a:t>Expanding Dual Credit</a:t>
          </a:r>
        </a:p>
      </dgm:t>
    </dgm:pt>
    <dgm:pt modelId="{262005AB-23D5-4E79-8DDA-B6CE8CFB8BA7}" type="parTrans" cxnId="{31FDF3BA-52D5-4D63-B4D1-67AA42AB16A5}">
      <dgm:prSet/>
      <dgm:spPr/>
      <dgm:t>
        <a:bodyPr/>
        <a:lstStyle/>
        <a:p>
          <a:endParaRPr lang="en-US"/>
        </a:p>
      </dgm:t>
    </dgm:pt>
    <dgm:pt modelId="{CF1BC2D4-EA5E-4B7F-B949-84D9BF2E4029}" type="sibTrans" cxnId="{31FDF3BA-52D5-4D63-B4D1-67AA42AB16A5}">
      <dgm:prSet/>
      <dgm:spPr/>
      <dgm:t>
        <a:bodyPr/>
        <a:lstStyle/>
        <a:p>
          <a:endParaRPr lang="en-US"/>
        </a:p>
      </dgm:t>
    </dgm:pt>
    <dgm:pt modelId="{C9EAB266-096B-400A-AAC8-7ACB5A7EEB93}">
      <dgm:prSet/>
      <dgm:spPr/>
      <dgm:t>
        <a:bodyPr/>
        <a:lstStyle/>
        <a:p>
          <a:r>
            <a:rPr lang="en-US" dirty="0" smtClean="0"/>
            <a:t>Effective Practices</a:t>
          </a:r>
        </a:p>
      </dgm:t>
    </dgm:pt>
    <dgm:pt modelId="{5057F615-BD59-48E7-9D40-014974500201}" type="parTrans" cxnId="{634E9CDA-E9F0-4110-A6D5-9A2D1C24E189}">
      <dgm:prSet/>
      <dgm:spPr/>
      <dgm:t>
        <a:bodyPr/>
        <a:lstStyle/>
        <a:p>
          <a:endParaRPr lang="en-US"/>
        </a:p>
      </dgm:t>
    </dgm:pt>
    <dgm:pt modelId="{28898FA3-73AE-4B54-873F-9E94C463B607}" type="sibTrans" cxnId="{634E9CDA-E9F0-4110-A6D5-9A2D1C24E189}">
      <dgm:prSet/>
      <dgm:spPr/>
      <dgm:t>
        <a:bodyPr/>
        <a:lstStyle/>
        <a:p>
          <a:endParaRPr lang="en-US"/>
        </a:p>
      </dgm:t>
    </dgm:pt>
    <dgm:pt modelId="{ABA8FA95-B456-4233-89D1-EFE86513F0DD}">
      <dgm:prSet/>
      <dgm:spPr/>
      <dgm:t>
        <a:bodyPr/>
        <a:lstStyle/>
        <a:p>
          <a:r>
            <a:rPr lang="en-US" dirty="0" smtClean="0"/>
            <a:t>Proposed Policy Changes and Next Steps</a:t>
          </a:r>
        </a:p>
      </dgm:t>
    </dgm:pt>
    <dgm:pt modelId="{219D6414-5FE8-4162-ACAC-8B91C9F13FBF}" type="parTrans" cxnId="{3D17EFF4-299A-406F-80CD-E96549017C14}">
      <dgm:prSet/>
      <dgm:spPr/>
      <dgm:t>
        <a:bodyPr/>
        <a:lstStyle/>
        <a:p>
          <a:endParaRPr lang="en-US"/>
        </a:p>
      </dgm:t>
    </dgm:pt>
    <dgm:pt modelId="{860607E1-6F3B-4732-98F1-1E289EAABAA7}" type="sibTrans" cxnId="{3D17EFF4-299A-406F-80CD-E96549017C14}">
      <dgm:prSet/>
      <dgm:spPr/>
      <dgm:t>
        <a:bodyPr/>
        <a:lstStyle/>
        <a:p>
          <a:endParaRPr lang="en-US"/>
        </a:p>
      </dgm:t>
    </dgm:pt>
    <dgm:pt modelId="{45792595-ECC9-4D47-AFD5-F1C59B012B56}" type="pres">
      <dgm:prSet presAssocID="{DEAB5F14-F857-4698-9331-A3E6D9213E3C}" presName="Name0" presStyleCnt="0">
        <dgm:presLayoutVars>
          <dgm:chMax val="7"/>
          <dgm:chPref val="7"/>
          <dgm:dir/>
        </dgm:presLayoutVars>
      </dgm:prSet>
      <dgm:spPr/>
      <dgm:t>
        <a:bodyPr/>
        <a:lstStyle/>
        <a:p>
          <a:endParaRPr lang="en-US"/>
        </a:p>
      </dgm:t>
    </dgm:pt>
    <dgm:pt modelId="{999AAF6A-9636-4330-99A4-934D326B38BC}" type="pres">
      <dgm:prSet presAssocID="{DEAB5F14-F857-4698-9331-A3E6D9213E3C}" presName="Name1" presStyleCnt="0"/>
      <dgm:spPr/>
    </dgm:pt>
    <dgm:pt modelId="{A787ED83-9414-4CF1-B54F-C6A3F0C3145F}" type="pres">
      <dgm:prSet presAssocID="{DEAB5F14-F857-4698-9331-A3E6D9213E3C}" presName="cycle" presStyleCnt="0"/>
      <dgm:spPr/>
    </dgm:pt>
    <dgm:pt modelId="{3859A7F0-8137-4C5F-8AEB-E6C39AE53A38}" type="pres">
      <dgm:prSet presAssocID="{DEAB5F14-F857-4698-9331-A3E6D9213E3C}" presName="srcNode" presStyleLbl="node1" presStyleIdx="0" presStyleCnt="5"/>
      <dgm:spPr/>
    </dgm:pt>
    <dgm:pt modelId="{55EEDE4A-8F5B-40B3-93C0-973478A18DA0}" type="pres">
      <dgm:prSet presAssocID="{DEAB5F14-F857-4698-9331-A3E6D9213E3C}" presName="conn" presStyleLbl="parChTrans1D2" presStyleIdx="0" presStyleCnt="1"/>
      <dgm:spPr/>
      <dgm:t>
        <a:bodyPr/>
        <a:lstStyle/>
        <a:p>
          <a:endParaRPr lang="en-US"/>
        </a:p>
      </dgm:t>
    </dgm:pt>
    <dgm:pt modelId="{45B4A910-4555-452F-A88B-A54D026A30C4}" type="pres">
      <dgm:prSet presAssocID="{DEAB5F14-F857-4698-9331-A3E6D9213E3C}" presName="extraNode" presStyleLbl="node1" presStyleIdx="0" presStyleCnt="5"/>
      <dgm:spPr/>
    </dgm:pt>
    <dgm:pt modelId="{93B8EC26-AC2E-4897-BBFC-3E44E2EAC095}" type="pres">
      <dgm:prSet presAssocID="{DEAB5F14-F857-4698-9331-A3E6D9213E3C}" presName="dstNode" presStyleLbl="node1" presStyleIdx="0" presStyleCnt="5"/>
      <dgm:spPr/>
    </dgm:pt>
    <dgm:pt modelId="{9F5A0536-25BE-466A-88E5-7AFA465B4781}" type="pres">
      <dgm:prSet presAssocID="{5D12921F-6229-45A3-9FD1-98481CD7AE67}" presName="text_1" presStyleLbl="node1" presStyleIdx="0" presStyleCnt="5">
        <dgm:presLayoutVars>
          <dgm:bulletEnabled val="1"/>
        </dgm:presLayoutVars>
      </dgm:prSet>
      <dgm:spPr/>
      <dgm:t>
        <a:bodyPr/>
        <a:lstStyle/>
        <a:p>
          <a:endParaRPr lang="en-US"/>
        </a:p>
      </dgm:t>
    </dgm:pt>
    <dgm:pt modelId="{E2ED43C3-F6FE-47FD-BFDE-F9853B294614}" type="pres">
      <dgm:prSet presAssocID="{5D12921F-6229-45A3-9FD1-98481CD7AE67}" presName="accent_1" presStyleCnt="0"/>
      <dgm:spPr/>
    </dgm:pt>
    <dgm:pt modelId="{684B2667-8872-4A19-BD59-FEE70E1E7996}" type="pres">
      <dgm:prSet presAssocID="{5D12921F-6229-45A3-9FD1-98481CD7AE67}" presName="accentRepeatNode" presStyleLbl="solidFgAcc1" presStyleIdx="0" presStyleCnt="5"/>
      <dgm:spPr/>
    </dgm:pt>
    <dgm:pt modelId="{9925DFCA-4AD4-494A-ACEA-0A7C50E608BE}" type="pres">
      <dgm:prSet presAssocID="{D34FA5DF-3ADE-4A42-BA62-4389A0665E38}" presName="text_2" presStyleLbl="node1" presStyleIdx="1" presStyleCnt="5">
        <dgm:presLayoutVars>
          <dgm:bulletEnabled val="1"/>
        </dgm:presLayoutVars>
      </dgm:prSet>
      <dgm:spPr/>
      <dgm:t>
        <a:bodyPr/>
        <a:lstStyle/>
        <a:p>
          <a:endParaRPr lang="en-US"/>
        </a:p>
      </dgm:t>
    </dgm:pt>
    <dgm:pt modelId="{18001BB4-21B6-4435-A255-3C1B50A6AB59}" type="pres">
      <dgm:prSet presAssocID="{D34FA5DF-3ADE-4A42-BA62-4389A0665E38}" presName="accent_2" presStyleCnt="0"/>
      <dgm:spPr/>
    </dgm:pt>
    <dgm:pt modelId="{C2761885-0CC9-4CEE-80DD-3D8F7E5BEC6D}" type="pres">
      <dgm:prSet presAssocID="{D34FA5DF-3ADE-4A42-BA62-4389A0665E38}" presName="accentRepeatNode" presStyleLbl="solidFgAcc1" presStyleIdx="1" presStyleCnt="5"/>
      <dgm:spPr/>
    </dgm:pt>
    <dgm:pt modelId="{E6BB7A8B-4C01-4CEE-B9F1-59BDD098B7A7}" type="pres">
      <dgm:prSet presAssocID="{25ED7828-B93F-4B69-913B-CD60151EAA4A}" presName="text_3" presStyleLbl="node1" presStyleIdx="2" presStyleCnt="5">
        <dgm:presLayoutVars>
          <dgm:bulletEnabled val="1"/>
        </dgm:presLayoutVars>
      </dgm:prSet>
      <dgm:spPr/>
      <dgm:t>
        <a:bodyPr/>
        <a:lstStyle/>
        <a:p>
          <a:endParaRPr lang="en-US"/>
        </a:p>
      </dgm:t>
    </dgm:pt>
    <dgm:pt modelId="{2A6A2EB5-5C86-4900-8315-B1B3186CCB64}" type="pres">
      <dgm:prSet presAssocID="{25ED7828-B93F-4B69-913B-CD60151EAA4A}" presName="accent_3" presStyleCnt="0"/>
      <dgm:spPr/>
    </dgm:pt>
    <dgm:pt modelId="{97805726-B4F3-4C8B-BAD6-8BBD5C9D61B2}" type="pres">
      <dgm:prSet presAssocID="{25ED7828-B93F-4B69-913B-CD60151EAA4A}" presName="accentRepeatNode" presStyleLbl="solidFgAcc1" presStyleIdx="2" presStyleCnt="5"/>
      <dgm:spPr/>
    </dgm:pt>
    <dgm:pt modelId="{F585B751-85F6-4ED5-9875-5FF999FDF953}" type="pres">
      <dgm:prSet presAssocID="{C9EAB266-096B-400A-AAC8-7ACB5A7EEB93}" presName="text_4" presStyleLbl="node1" presStyleIdx="3" presStyleCnt="5">
        <dgm:presLayoutVars>
          <dgm:bulletEnabled val="1"/>
        </dgm:presLayoutVars>
      </dgm:prSet>
      <dgm:spPr/>
      <dgm:t>
        <a:bodyPr/>
        <a:lstStyle/>
        <a:p>
          <a:endParaRPr lang="en-US"/>
        </a:p>
      </dgm:t>
    </dgm:pt>
    <dgm:pt modelId="{02F83353-CC2B-4BE8-8599-2F875D99B520}" type="pres">
      <dgm:prSet presAssocID="{C9EAB266-096B-400A-AAC8-7ACB5A7EEB93}" presName="accent_4" presStyleCnt="0"/>
      <dgm:spPr/>
    </dgm:pt>
    <dgm:pt modelId="{706206F3-0335-4CEB-BB16-4DEEE0988DC1}" type="pres">
      <dgm:prSet presAssocID="{C9EAB266-096B-400A-AAC8-7ACB5A7EEB93}" presName="accentRepeatNode" presStyleLbl="solidFgAcc1" presStyleIdx="3" presStyleCnt="5"/>
      <dgm:spPr/>
    </dgm:pt>
    <dgm:pt modelId="{69B147E4-004D-4CFD-97FD-19049FC2AF74}" type="pres">
      <dgm:prSet presAssocID="{ABA8FA95-B456-4233-89D1-EFE86513F0DD}" presName="text_5" presStyleLbl="node1" presStyleIdx="4" presStyleCnt="5">
        <dgm:presLayoutVars>
          <dgm:bulletEnabled val="1"/>
        </dgm:presLayoutVars>
      </dgm:prSet>
      <dgm:spPr/>
      <dgm:t>
        <a:bodyPr/>
        <a:lstStyle/>
        <a:p>
          <a:endParaRPr lang="en-US"/>
        </a:p>
      </dgm:t>
    </dgm:pt>
    <dgm:pt modelId="{82754C1F-D0E4-47E4-AF8F-FA6D7DE0158E}" type="pres">
      <dgm:prSet presAssocID="{ABA8FA95-B456-4233-89D1-EFE86513F0DD}" presName="accent_5" presStyleCnt="0"/>
      <dgm:spPr/>
    </dgm:pt>
    <dgm:pt modelId="{C784EB86-64F5-471C-ACE6-DE5B7554719E}" type="pres">
      <dgm:prSet presAssocID="{ABA8FA95-B456-4233-89D1-EFE86513F0DD}" presName="accentRepeatNode" presStyleLbl="solidFgAcc1" presStyleIdx="4" presStyleCnt="5"/>
      <dgm:spPr/>
    </dgm:pt>
  </dgm:ptLst>
  <dgm:cxnLst>
    <dgm:cxn modelId="{06752784-3A1C-4A9D-8BA9-0C47CC0D27F1}" type="presOf" srcId="{ABA8FA95-B456-4233-89D1-EFE86513F0DD}" destId="{69B147E4-004D-4CFD-97FD-19049FC2AF74}" srcOrd="0" destOrd="0" presId="urn:microsoft.com/office/officeart/2008/layout/VerticalCurvedList"/>
    <dgm:cxn modelId="{C7DED46D-C9D2-4F53-9F26-E46DE6A318A0}" type="presOf" srcId="{5D12921F-6229-45A3-9FD1-98481CD7AE67}" destId="{9F5A0536-25BE-466A-88E5-7AFA465B4781}" srcOrd="0" destOrd="0" presId="urn:microsoft.com/office/officeart/2008/layout/VerticalCurvedList"/>
    <dgm:cxn modelId="{3D17EFF4-299A-406F-80CD-E96549017C14}" srcId="{DEAB5F14-F857-4698-9331-A3E6D9213E3C}" destId="{ABA8FA95-B456-4233-89D1-EFE86513F0DD}" srcOrd="4" destOrd="0" parTransId="{219D6414-5FE8-4162-ACAC-8B91C9F13FBF}" sibTransId="{860607E1-6F3B-4732-98F1-1E289EAABAA7}"/>
    <dgm:cxn modelId="{31FDF3BA-52D5-4D63-B4D1-67AA42AB16A5}" srcId="{DEAB5F14-F857-4698-9331-A3E6D9213E3C}" destId="{25ED7828-B93F-4B69-913B-CD60151EAA4A}" srcOrd="2" destOrd="0" parTransId="{262005AB-23D5-4E79-8DDA-B6CE8CFB8BA7}" sibTransId="{CF1BC2D4-EA5E-4B7F-B949-84D9BF2E4029}"/>
    <dgm:cxn modelId="{F11611DE-4B8D-4A53-845D-DCEA12BDE7F5}" type="presOf" srcId="{DEAB5F14-F857-4698-9331-A3E6D9213E3C}" destId="{45792595-ECC9-4D47-AFD5-F1C59B012B56}" srcOrd="0" destOrd="0" presId="urn:microsoft.com/office/officeart/2008/layout/VerticalCurvedList"/>
    <dgm:cxn modelId="{634E9CDA-E9F0-4110-A6D5-9A2D1C24E189}" srcId="{DEAB5F14-F857-4698-9331-A3E6D9213E3C}" destId="{C9EAB266-096B-400A-AAC8-7ACB5A7EEB93}" srcOrd="3" destOrd="0" parTransId="{5057F615-BD59-48E7-9D40-014974500201}" sibTransId="{28898FA3-73AE-4B54-873F-9E94C463B607}"/>
    <dgm:cxn modelId="{05545F09-E541-48C9-B73E-1E9B44926BF7}" type="presOf" srcId="{C9EAB266-096B-400A-AAC8-7ACB5A7EEB93}" destId="{F585B751-85F6-4ED5-9875-5FF999FDF953}" srcOrd="0" destOrd="0" presId="urn:microsoft.com/office/officeart/2008/layout/VerticalCurvedList"/>
    <dgm:cxn modelId="{AC67C206-92CD-43F5-8944-303C47C10242}" srcId="{DEAB5F14-F857-4698-9331-A3E6D9213E3C}" destId="{D34FA5DF-3ADE-4A42-BA62-4389A0665E38}" srcOrd="1" destOrd="0" parTransId="{DD4FA4FE-5148-438A-8FBE-31887C874A14}" sibTransId="{38D39FED-F987-4048-82CE-6FE0D0C4619D}"/>
    <dgm:cxn modelId="{75898989-D96C-4824-862D-1024797DF68F}" srcId="{DEAB5F14-F857-4698-9331-A3E6D9213E3C}" destId="{5D12921F-6229-45A3-9FD1-98481CD7AE67}" srcOrd="0" destOrd="0" parTransId="{27FCAC5D-F0AD-4268-948C-508FA8DE88B3}" sibTransId="{39A69DFF-0ABD-486E-930C-7685F26E4B0A}"/>
    <dgm:cxn modelId="{7E816E3D-CB0F-4B9C-88A2-9C19862189F2}" type="presOf" srcId="{25ED7828-B93F-4B69-913B-CD60151EAA4A}" destId="{E6BB7A8B-4C01-4CEE-B9F1-59BDD098B7A7}" srcOrd="0" destOrd="0" presId="urn:microsoft.com/office/officeart/2008/layout/VerticalCurvedList"/>
    <dgm:cxn modelId="{C7D9755D-95FE-46F0-BE76-0FAC2720EC87}" type="presOf" srcId="{39A69DFF-0ABD-486E-930C-7685F26E4B0A}" destId="{55EEDE4A-8F5B-40B3-93C0-973478A18DA0}" srcOrd="0" destOrd="0" presId="urn:microsoft.com/office/officeart/2008/layout/VerticalCurvedList"/>
    <dgm:cxn modelId="{FB8F5916-8CAD-4B2D-9095-29F156C940A6}" type="presOf" srcId="{D34FA5DF-3ADE-4A42-BA62-4389A0665E38}" destId="{9925DFCA-4AD4-494A-ACEA-0A7C50E608BE}" srcOrd="0" destOrd="0" presId="urn:microsoft.com/office/officeart/2008/layout/VerticalCurvedList"/>
    <dgm:cxn modelId="{9B82A335-3E5E-4F83-ABCD-DD053DF2CBD3}" type="presParOf" srcId="{45792595-ECC9-4D47-AFD5-F1C59B012B56}" destId="{999AAF6A-9636-4330-99A4-934D326B38BC}" srcOrd="0" destOrd="0" presId="urn:microsoft.com/office/officeart/2008/layout/VerticalCurvedList"/>
    <dgm:cxn modelId="{315D198B-4EF5-4A81-A8AB-168FB0010BB4}" type="presParOf" srcId="{999AAF6A-9636-4330-99A4-934D326B38BC}" destId="{A787ED83-9414-4CF1-B54F-C6A3F0C3145F}" srcOrd="0" destOrd="0" presId="urn:microsoft.com/office/officeart/2008/layout/VerticalCurvedList"/>
    <dgm:cxn modelId="{33575DDC-0199-4266-B513-29EE45E31B82}" type="presParOf" srcId="{A787ED83-9414-4CF1-B54F-C6A3F0C3145F}" destId="{3859A7F0-8137-4C5F-8AEB-E6C39AE53A38}" srcOrd="0" destOrd="0" presId="urn:microsoft.com/office/officeart/2008/layout/VerticalCurvedList"/>
    <dgm:cxn modelId="{02EC7B16-4A11-4EB8-A53E-68582B7713F4}" type="presParOf" srcId="{A787ED83-9414-4CF1-B54F-C6A3F0C3145F}" destId="{55EEDE4A-8F5B-40B3-93C0-973478A18DA0}" srcOrd="1" destOrd="0" presId="urn:microsoft.com/office/officeart/2008/layout/VerticalCurvedList"/>
    <dgm:cxn modelId="{4E50E882-5961-4DBC-8624-011305E8F106}" type="presParOf" srcId="{A787ED83-9414-4CF1-B54F-C6A3F0C3145F}" destId="{45B4A910-4555-452F-A88B-A54D026A30C4}" srcOrd="2" destOrd="0" presId="urn:microsoft.com/office/officeart/2008/layout/VerticalCurvedList"/>
    <dgm:cxn modelId="{F592F98C-3C38-4826-918E-E4EE6A3EF716}" type="presParOf" srcId="{A787ED83-9414-4CF1-B54F-C6A3F0C3145F}" destId="{93B8EC26-AC2E-4897-BBFC-3E44E2EAC095}" srcOrd="3" destOrd="0" presId="urn:microsoft.com/office/officeart/2008/layout/VerticalCurvedList"/>
    <dgm:cxn modelId="{3EA13E08-E916-4B63-983E-AA2B067AE64C}" type="presParOf" srcId="{999AAF6A-9636-4330-99A4-934D326B38BC}" destId="{9F5A0536-25BE-466A-88E5-7AFA465B4781}" srcOrd="1" destOrd="0" presId="urn:microsoft.com/office/officeart/2008/layout/VerticalCurvedList"/>
    <dgm:cxn modelId="{3B6295F3-8683-4175-AE36-DECC2E6A467C}" type="presParOf" srcId="{999AAF6A-9636-4330-99A4-934D326B38BC}" destId="{E2ED43C3-F6FE-47FD-BFDE-F9853B294614}" srcOrd="2" destOrd="0" presId="urn:microsoft.com/office/officeart/2008/layout/VerticalCurvedList"/>
    <dgm:cxn modelId="{7F9E9725-E3A9-46DD-AD81-975CDCF38CF6}" type="presParOf" srcId="{E2ED43C3-F6FE-47FD-BFDE-F9853B294614}" destId="{684B2667-8872-4A19-BD59-FEE70E1E7996}" srcOrd="0" destOrd="0" presId="urn:microsoft.com/office/officeart/2008/layout/VerticalCurvedList"/>
    <dgm:cxn modelId="{B2D2BF9B-E28F-4017-98B9-4E2C861A4B72}" type="presParOf" srcId="{999AAF6A-9636-4330-99A4-934D326B38BC}" destId="{9925DFCA-4AD4-494A-ACEA-0A7C50E608BE}" srcOrd="3" destOrd="0" presId="urn:microsoft.com/office/officeart/2008/layout/VerticalCurvedList"/>
    <dgm:cxn modelId="{77229C76-C122-4882-8920-F0B705AAAE9E}" type="presParOf" srcId="{999AAF6A-9636-4330-99A4-934D326B38BC}" destId="{18001BB4-21B6-4435-A255-3C1B50A6AB59}" srcOrd="4" destOrd="0" presId="urn:microsoft.com/office/officeart/2008/layout/VerticalCurvedList"/>
    <dgm:cxn modelId="{F5071D35-9A17-4A7C-AB43-65C27919C03C}" type="presParOf" srcId="{18001BB4-21B6-4435-A255-3C1B50A6AB59}" destId="{C2761885-0CC9-4CEE-80DD-3D8F7E5BEC6D}" srcOrd="0" destOrd="0" presId="urn:microsoft.com/office/officeart/2008/layout/VerticalCurvedList"/>
    <dgm:cxn modelId="{AB59E303-F668-461E-87CB-85E588194DC8}" type="presParOf" srcId="{999AAF6A-9636-4330-99A4-934D326B38BC}" destId="{E6BB7A8B-4C01-4CEE-B9F1-59BDD098B7A7}" srcOrd="5" destOrd="0" presId="urn:microsoft.com/office/officeart/2008/layout/VerticalCurvedList"/>
    <dgm:cxn modelId="{32FAF8EC-221B-4299-9052-1DA27DF4FD4D}" type="presParOf" srcId="{999AAF6A-9636-4330-99A4-934D326B38BC}" destId="{2A6A2EB5-5C86-4900-8315-B1B3186CCB64}" srcOrd="6" destOrd="0" presId="urn:microsoft.com/office/officeart/2008/layout/VerticalCurvedList"/>
    <dgm:cxn modelId="{4BD97D6D-19A1-40B3-9EAE-2D34FB368F52}" type="presParOf" srcId="{2A6A2EB5-5C86-4900-8315-B1B3186CCB64}" destId="{97805726-B4F3-4C8B-BAD6-8BBD5C9D61B2}" srcOrd="0" destOrd="0" presId="urn:microsoft.com/office/officeart/2008/layout/VerticalCurvedList"/>
    <dgm:cxn modelId="{A22555AF-6715-49E0-B1CE-3F507ACA3BFE}" type="presParOf" srcId="{999AAF6A-9636-4330-99A4-934D326B38BC}" destId="{F585B751-85F6-4ED5-9875-5FF999FDF953}" srcOrd="7" destOrd="0" presId="urn:microsoft.com/office/officeart/2008/layout/VerticalCurvedList"/>
    <dgm:cxn modelId="{EBEB7E8F-1119-429A-AC67-78F3726201E0}" type="presParOf" srcId="{999AAF6A-9636-4330-99A4-934D326B38BC}" destId="{02F83353-CC2B-4BE8-8599-2F875D99B520}" srcOrd="8" destOrd="0" presId="urn:microsoft.com/office/officeart/2008/layout/VerticalCurvedList"/>
    <dgm:cxn modelId="{4623C820-D542-4224-97EA-5B27DE0F915F}" type="presParOf" srcId="{02F83353-CC2B-4BE8-8599-2F875D99B520}" destId="{706206F3-0335-4CEB-BB16-4DEEE0988DC1}" srcOrd="0" destOrd="0" presId="urn:microsoft.com/office/officeart/2008/layout/VerticalCurvedList"/>
    <dgm:cxn modelId="{2E12E782-7289-4871-9F0F-42E20414B7A9}" type="presParOf" srcId="{999AAF6A-9636-4330-99A4-934D326B38BC}" destId="{69B147E4-004D-4CFD-97FD-19049FC2AF74}" srcOrd="9" destOrd="0" presId="urn:microsoft.com/office/officeart/2008/layout/VerticalCurvedList"/>
    <dgm:cxn modelId="{83997506-940D-40EA-9C5F-2624668E5276}" type="presParOf" srcId="{999AAF6A-9636-4330-99A4-934D326B38BC}" destId="{82754C1F-D0E4-47E4-AF8F-FA6D7DE0158E}" srcOrd="10" destOrd="0" presId="urn:microsoft.com/office/officeart/2008/layout/VerticalCurvedList"/>
    <dgm:cxn modelId="{4AD4E5C1-51C8-47C1-BF38-A34DB2EEF9B4}" type="presParOf" srcId="{82754C1F-D0E4-47E4-AF8F-FA6D7DE0158E}" destId="{C784EB86-64F5-471C-ACE6-DE5B7554719E}"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418369A-C501-4F1E-AD43-3518E3FBA46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46FF6F5-D39F-4B17-B07E-80F32128BBB2}">
      <dgm:prSet phldrT="[Text]"/>
      <dgm:spPr/>
      <dgm:t>
        <a:bodyPr/>
        <a:lstStyle/>
        <a:p>
          <a:r>
            <a:rPr lang="en-US" dirty="0" smtClean="0"/>
            <a:t>Created by the Legislature in 2012</a:t>
          </a:r>
          <a:endParaRPr lang="en-US" dirty="0"/>
        </a:p>
      </dgm:t>
    </dgm:pt>
    <dgm:pt modelId="{3E03A01E-502C-447F-9609-148C154F0257}" type="parTrans" cxnId="{5760A26B-D95F-402A-AC6A-EC47050F973E}">
      <dgm:prSet/>
      <dgm:spPr/>
      <dgm:t>
        <a:bodyPr/>
        <a:lstStyle/>
        <a:p>
          <a:endParaRPr lang="en-US"/>
        </a:p>
      </dgm:t>
    </dgm:pt>
    <dgm:pt modelId="{15238773-9AAD-45CB-AF21-205A8A21A339}" type="sibTrans" cxnId="{5760A26B-D95F-402A-AC6A-EC47050F973E}">
      <dgm:prSet/>
      <dgm:spPr/>
      <dgm:t>
        <a:bodyPr/>
        <a:lstStyle/>
        <a:p>
          <a:endParaRPr lang="en-US"/>
        </a:p>
      </dgm:t>
    </dgm:pt>
    <dgm:pt modelId="{181CA1E5-7915-4D39-9768-716F84869BDB}">
      <dgm:prSet phldrT="[Text]"/>
      <dgm:spPr/>
      <dgm:t>
        <a:bodyPr/>
        <a:lstStyle/>
        <a:p>
          <a:r>
            <a:rPr lang="en-US" dirty="0" smtClean="0"/>
            <a:t>Our Mission:</a:t>
          </a:r>
          <a:endParaRPr lang="en-US" dirty="0"/>
        </a:p>
      </dgm:t>
    </dgm:pt>
    <dgm:pt modelId="{BC3AACEB-4B29-4ED8-9075-690F50781820}" type="parTrans" cxnId="{B100918C-66AE-447B-B87C-33ED2CCC11D6}">
      <dgm:prSet/>
      <dgm:spPr/>
      <dgm:t>
        <a:bodyPr/>
        <a:lstStyle/>
        <a:p>
          <a:endParaRPr lang="en-US"/>
        </a:p>
      </dgm:t>
    </dgm:pt>
    <dgm:pt modelId="{8BEFE315-0F66-4B8E-8D47-8A0A70CDA92E}" type="sibTrans" cxnId="{B100918C-66AE-447B-B87C-33ED2CCC11D6}">
      <dgm:prSet/>
      <dgm:spPr/>
      <dgm:t>
        <a:bodyPr/>
        <a:lstStyle/>
        <a:p>
          <a:endParaRPr lang="en-US"/>
        </a:p>
      </dgm:t>
    </dgm:pt>
    <dgm:pt modelId="{0AE8A199-E33B-47DB-948A-4D1B655638E2}" type="pres">
      <dgm:prSet presAssocID="{7418369A-C501-4F1E-AD43-3518E3FBA464}" presName="linear" presStyleCnt="0">
        <dgm:presLayoutVars>
          <dgm:dir/>
          <dgm:animLvl val="lvl"/>
          <dgm:resizeHandles val="exact"/>
        </dgm:presLayoutVars>
      </dgm:prSet>
      <dgm:spPr/>
      <dgm:t>
        <a:bodyPr/>
        <a:lstStyle/>
        <a:p>
          <a:endParaRPr lang="en-US"/>
        </a:p>
      </dgm:t>
    </dgm:pt>
    <dgm:pt modelId="{EA6F671F-F96E-40DE-BFD3-581EA88F9DE7}" type="pres">
      <dgm:prSet presAssocID="{546FF6F5-D39F-4B17-B07E-80F32128BBB2}" presName="parentLin" presStyleCnt="0"/>
      <dgm:spPr/>
    </dgm:pt>
    <dgm:pt modelId="{C4CCBA75-746C-494C-B119-6DC0DEB744F3}" type="pres">
      <dgm:prSet presAssocID="{546FF6F5-D39F-4B17-B07E-80F32128BBB2}" presName="parentLeftMargin" presStyleLbl="node1" presStyleIdx="0" presStyleCnt="2"/>
      <dgm:spPr/>
      <dgm:t>
        <a:bodyPr/>
        <a:lstStyle/>
        <a:p>
          <a:endParaRPr lang="en-US"/>
        </a:p>
      </dgm:t>
    </dgm:pt>
    <dgm:pt modelId="{80E738DB-26EE-4C12-BCF8-BC19BA5F475E}" type="pres">
      <dgm:prSet presAssocID="{546FF6F5-D39F-4B17-B07E-80F32128BBB2}" presName="parentText" presStyleLbl="node1" presStyleIdx="0" presStyleCnt="2">
        <dgm:presLayoutVars>
          <dgm:chMax val="0"/>
          <dgm:bulletEnabled val="1"/>
        </dgm:presLayoutVars>
      </dgm:prSet>
      <dgm:spPr/>
      <dgm:t>
        <a:bodyPr/>
        <a:lstStyle/>
        <a:p>
          <a:endParaRPr lang="en-US"/>
        </a:p>
      </dgm:t>
    </dgm:pt>
    <dgm:pt modelId="{FB4F7851-AFFD-4833-A074-1C050311E5CD}" type="pres">
      <dgm:prSet presAssocID="{546FF6F5-D39F-4B17-B07E-80F32128BBB2}" presName="negativeSpace" presStyleCnt="0"/>
      <dgm:spPr/>
    </dgm:pt>
    <dgm:pt modelId="{C8EA0C56-7763-4FB2-AB67-968F3F0FE5A0}" type="pres">
      <dgm:prSet presAssocID="{546FF6F5-D39F-4B17-B07E-80F32128BBB2}" presName="childText" presStyleLbl="conFgAcc1" presStyleIdx="0" presStyleCnt="2">
        <dgm:presLayoutVars>
          <dgm:bulletEnabled val="1"/>
        </dgm:presLayoutVars>
      </dgm:prSet>
      <dgm:spPr/>
      <dgm:t>
        <a:bodyPr/>
        <a:lstStyle/>
        <a:p>
          <a:endParaRPr lang="en-US"/>
        </a:p>
      </dgm:t>
    </dgm:pt>
    <dgm:pt modelId="{2B63D77F-ADEB-41B9-9083-755C22849B24}" type="pres">
      <dgm:prSet presAssocID="{15238773-9AAD-45CB-AF21-205A8A21A339}" presName="spaceBetweenRectangles" presStyleCnt="0"/>
      <dgm:spPr/>
    </dgm:pt>
    <dgm:pt modelId="{F27BAEC9-192C-436C-8098-DD6C65876818}" type="pres">
      <dgm:prSet presAssocID="{181CA1E5-7915-4D39-9768-716F84869BDB}" presName="parentLin" presStyleCnt="0"/>
      <dgm:spPr/>
    </dgm:pt>
    <dgm:pt modelId="{36380F12-937E-43A4-81B9-2A44DC8D5199}" type="pres">
      <dgm:prSet presAssocID="{181CA1E5-7915-4D39-9768-716F84869BDB}" presName="parentLeftMargin" presStyleLbl="node1" presStyleIdx="0" presStyleCnt="2"/>
      <dgm:spPr/>
      <dgm:t>
        <a:bodyPr/>
        <a:lstStyle/>
        <a:p>
          <a:endParaRPr lang="en-US"/>
        </a:p>
      </dgm:t>
    </dgm:pt>
    <dgm:pt modelId="{213A69F0-A6C8-4193-A97D-3FEC51E50959}" type="pres">
      <dgm:prSet presAssocID="{181CA1E5-7915-4D39-9768-716F84869BDB}" presName="parentText" presStyleLbl="node1" presStyleIdx="1" presStyleCnt="2">
        <dgm:presLayoutVars>
          <dgm:chMax val="0"/>
          <dgm:bulletEnabled val="1"/>
        </dgm:presLayoutVars>
      </dgm:prSet>
      <dgm:spPr/>
      <dgm:t>
        <a:bodyPr/>
        <a:lstStyle/>
        <a:p>
          <a:endParaRPr lang="en-US"/>
        </a:p>
      </dgm:t>
    </dgm:pt>
    <dgm:pt modelId="{3733865A-471A-498F-BB0D-E49D5C6B60E6}" type="pres">
      <dgm:prSet presAssocID="{181CA1E5-7915-4D39-9768-716F84869BDB}" presName="negativeSpace" presStyleCnt="0"/>
      <dgm:spPr/>
    </dgm:pt>
    <dgm:pt modelId="{C0488E73-82EB-46F9-9DE7-F5A8384ABD85}" type="pres">
      <dgm:prSet presAssocID="{181CA1E5-7915-4D39-9768-716F84869BDB}" presName="childText" presStyleLbl="conFgAcc1" presStyleIdx="1" presStyleCnt="2" custScaleY="489383">
        <dgm:presLayoutVars>
          <dgm:bulletEnabled val="1"/>
        </dgm:presLayoutVars>
      </dgm:prSet>
      <dgm:spPr/>
    </dgm:pt>
  </dgm:ptLst>
  <dgm:cxnLst>
    <dgm:cxn modelId="{4DC2533F-829B-40F7-A596-34372863DF92}" type="presOf" srcId="{546FF6F5-D39F-4B17-B07E-80F32128BBB2}" destId="{80E738DB-26EE-4C12-BCF8-BC19BA5F475E}" srcOrd="1" destOrd="0" presId="urn:microsoft.com/office/officeart/2005/8/layout/list1"/>
    <dgm:cxn modelId="{E4D9EB6B-6E3C-4239-96E1-BF473FF1020A}" type="presOf" srcId="{181CA1E5-7915-4D39-9768-716F84869BDB}" destId="{213A69F0-A6C8-4193-A97D-3FEC51E50959}" srcOrd="1" destOrd="0" presId="urn:microsoft.com/office/officeart/2005/8/layout/list1"/>
    <dgm:cxn modelId="{32A6F9F9-DCB7-4AF7-9CC5-2ADAE34ED90F}" type="presOf" srcId="{7418369A-C501-4F1E-AD43-3518E3FBA464}" destId="{0AE8A199-E33B-47DB-948A-4D1B655638E2}" srcOrd="0" destOrd="0" presId="urn:microsoft.com/office/officeart/2005/8/layout/list1"/>
    <dgm:cxn modelId="{B100918C-66AE-447B-B87C-33ED2CCC11D6}" srcId="{7418369A-C501-4F1E-AD43-3518E3FBA464}" destId="{181CA1E5-7915-4D39-9768-716F84869BDB}" srcOrd="1" destOrd="0" parTransId="{BC3AACEB-4B29-4ED8-9075-690F50781820}" sibTransId="{8BEFE315-0F66-4B8E-8D47-8A0A70CDA92E}"/>
    <dgm:cxn modelId="{5760A26B-D95F-402A-AC6A-EC47050F973E}" srcId="{7418369A-C501-4F1E-AD43-3518E3FBA464}" destId="{546FF6F5-D39F-4B17-B07E-80F32128BBB2}" srcOrd="0" destOrd="0" parTransId="{3E03A01E-502C-447F-9609-148C154F0257}" sibTransId="{15238773-9AAD-45CB-AF21-205A8A21A339}"/>
    <dgm:cxn modelId="{3403DCE7-5CA3-410D-9A8C-4C71B2DCAFFD}" type="presOf" srcId="{546FF6F5-D39F-4B17-B07E-80F32128BBB2}" destId="{C4CCBA75-746C-494C-B119-6DC0DEB744F3}" srcOrd="0" destOrd="0" presId="urn:microsoft.com/office/officeart/2005/8/layout/list1"/>
    <dgm:cxn modelId="{B6E6461D-844B-47CD-8DD4-DCF2F0041964}" type="presOf" srcId="{181CA1E5-7915-4D39-9768-716F84869BDB}" destId="{36380F12-937E-43A4-81B9-2A44DC8D5199}" srcOrd="0" destOrd="0" presId="urn:microsoft.com/office/officeart/2005/8/layout/list1"/>
    <dgm:cxn modelId="{A7F0EE46-19DF-479B-A498-1556BDDDFFD2}" type="presParOf" srcId="{0AE8A199-E33B-47DB-948A-4D1B655638E2}" destId="{EA6F671F-F96E-40DE-BFD3-581EA88F9DE7}" srcOrd="0" destOrd="0" presId="urn:microsoft.com/office/officeart/2005/8/layout/list1"/>
    <dgm:cxn modelId="{729CAD88-2EC4-4F19-B6D2-F5CDBBED536F}" type="presParOf" srcId="{EA6F671F-F96E-40DE-BFD3-581EA88F9DE7}" destId="{C4CCBA75-746C-494C-B119-6DC0DEB744F3}" srcOrd="0" destOrd="0" presId="urn:microsoft.com/office/officeart/2005/8/layout/list1"/>
    <dgm:cxn modelId="{C2021FAC-4B4D-4CD0-88F6-77A9E1983267}" type="presParOf" srcId="{EA6F671F-F96E-40DE-BFD3-581EA88F9DE7}" destId="{80E738DB-26EE-4C12-BCF8-BC19BA5F475E}" srcOrd="1" destOrd="0" presId="urn:microsoft.com/office/officeart/2005/8/layout/list1"/>
    <dgm:cxn modelId="{CF147E80-3ECB-4496-8D44-708E1457DF0A}" type="presParOf" srcId="{0AE8A199-E33B-47DB-948A-4D1B655638E2}" destId="{FB4F7851-AFFD-4833-A074-1C050311E5CD}" srcOrd="1" destOrd="0" presId="urn:microsoft.com/office/officeart/2005/8/layout/list1"/>
    <dgm:cxn modelId="{AE150E90-3258-4990-A3F6-A7623EFFA9F3}" type="presParOf" srcId="{0AE8A199-E33B-47DB-948A-4D1B655638E2}" destId="{C8EA0C56-7763-4FB2-AB67-968F3F0FE5A0}" srcOrd="2" destOrd="0" presId="urn:microsoft.com/office/officeart/2005/8/layout/list1"/>
    <dgm:cxn modelId="{E125DF01-6C2D-4DA3-89D4-747540ED1C47}" type="presParOf" srcId="{0AE8A199-E33B-47DB-948A-4D1B655638E2}" destId="{2B63D77F-ADEB-41B9-9083-755C22849B24}" srcOrd="3" destOrd="0" presId="urn:microsoft.com/office/officeart/2005/8/layout/list1"/>
    <dgm:cxn modelId="{6AB19931-13B0-4296-827D-DEE52177F017}" type="presParOf" srcId="{0AE8A199-E33B-47DB-948A-4D1B655638E2}" destId="{F27BAEC9-192C-436C-8098-DD6C65876818}" srcOrd="4" destOrd="0" presId="urn:microsoft.com/office/officeart/2005/8/layout/list1"/>
    <dgm:cxn modelId="{C86D78C5-BDA4-4127-8EC7-95FA7003FB79}" type="presParOf" srcId="{F27BAEC9-192C-436C-8098-DD6C65876818}" destId="{36380F12-937E-43A4-81B9-2A44DC8D5199}" srcOrd="0" destOrd="0" presId="urn:microsoft.com/office/officeart/2005/8/layout/list1"/>
    <dgm:cxn modelId="{EE2CB3A0-BF54-4FA7-9D4E-D9346B28AD2A}" type="presParOf" srcId="{F27BAEC9-192C-436C-8098-DD6C65876818}" destId="{213A69F0-A6C8-4193-A97D-3FEC51E50959}" srcOrd="1" destOrd="0" presId="urn:microsoft.com/office/officeart/2005/8/layout/list1"/>
    <dgm:cxn modelId="{BD954001-037A-48C6-B283-45A19EBF83A1}" type="presParOf" srcId="{0AE8A199-E33B-47DB-948A-4D1B655638E2}" destId="{3733865A-471A-498F-BB0D-E49D5C6B60E6}" srcOrd="5" destOrd="0" presId="urn:microsoft.com/office/officeart/2005/8/layout/list1"/>
    <dgm:cxn modelId="{13643EEA-9939-4C40-9810-75A2302D466B}" type="presParOf" srcId="{0AE8A199-E33B-47DB-948A-4D1B655638E2}" destId="{C0488E73-82EB-46F9-9DE7-F5A8384ABD85}"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F72B8EB1-7D84-4E97-8FC1-9AB4E600A331}"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n-US"/>
        </a:p>
      </dgm:t>
    </dgm:pt>
    <dgm:pt modelId="{F9B8868A-BEB7-4AB5-AE3D-36AFE63FAF0E}">
      <dgm:prSet phldrT="[Text]" custT="1"/>
      <dgm:spPr>
        <a:solidFill>
          <a:srgbClr val="007B85"/>
        </a:solidFill>
      </dgm:spPr>
      <dgm:t>
        <a:bodyPr/>
        <a:lstStyle/>
        <a:p>
          <a:pPr algn="l"/>
          <a:r>
            <a:rPr lang="en-US" sz="3200" dirty="0" smtClean="0"/>
            <a:t>Two educational attainment goals for 2023:</a:t>
          </a:r>
          <a:endParaRPr lang="en-US" sz="3200" dirty="0"/>
        </a:p>
      </dgm:t>
    </dgm:pt>
    <dgm:pt modelId="{DE4D6302-8F32-4196-94CC-D773465274DF}" type="parTrans" cxnId="{F13B0A96-8D41-4BCF-B719-79E886D8FA06}">
      <dgm:prSet/>
      <dgm:spPr/>
      <dgm:t>
        <a:bodyPr/>
        <a:lstStyle/>
        <a:p>
          <a:endParaRPr lang="en-US"/>
        </a:p>
      </dgm:t>
    </dgm:pt>
    <dgm:pt modelId="{A3D9B550-C88A-40E1-B17F-2A449A48502C}" type="sibTrans" cxnId="{F13B0A96-8D41-4BCF-B719-79E886D8FA06}">
      <dgm:prSet/>
      <dgm:spPr/>
      <dgm:t>
        <a:bodyPr/>
        <a:lstStyle/>
        <a:p>
          <a:endParaRPr lang="en-US"/>
        </a:p>
      </dgm:t>
    </dgm:pt>
    <dgm:pt modelId="{DC5DB86E-2E16-49FE-AC06-75F6406DC81D}">
      <dgm:prSet/>
      <dgm:spPr>
        <a:solidFill>
          <a:srgbClr val="F8981D"/>
        </a:solidFill>
      </dgm:spPr>
      <dgm:t>
        <a:bodyPr/>
        <a:lstStyle/>
        <a:p>
          <a:r>
            <a:rPr lang="en-US" dirty="0" smtClean="0"/>
            <a:t>At least 70 percent of Washington adults (25-44 years of age) will have a postsecondary credential.</a:t>
          </a:r>
          <a:endParaRPr lang="en-US" dirty="0"/>
        </a:p>
      </dgm:t>
    </dgm:pt>
    <dgm:pt modelId="{CE9F5C02-01CA-4AA3-A5D1-DEEE68807D58}" type="parTrans" cxnId="{CD311E3A-993B-4625-96F7-28CFDDDA2C9E}">
      <dgm:prSet/>
      <dgm:spPr/>
      <dgm:t>
        <a:bodyPr/>
        <a:lstStyle/>
        <a:p>
          <a:endParaRPr lang="en-US"/>
        </a:p>
      </dgm:t>
    </dgm:pt>
    <dgm:pt modelId="{7C3A1DAE-E821-4151-99CE-F7E8897FF99E}" type="sibTrans" cxnId="{CD311E3A-993B-4625-96F7-28CFDDDA2C9E}">
      <dgm:prSet/>
      <dgm:spPr/>
      <dgm:t>
        <a:bodyPr/>
        <a:lstStyle/>
        <a:p>
          <a:endParaRPr lang="en-US"/>
        </a:p>
      </dgm:t>
    </dgm:pt>
    <dgm:pt modelId="{1FF42883-ADBE-4961-BDE5-C81D44388F0E}">
      <dgm:prSet phldrT="[Text]"/>
      <dgm:spPr>
        <a:solidFill>
          <a:srgbClr val="F8981D"/>
        </a:solidFill>
      </dgm:spPr>
      <dgm:t>
        <a:bodyPr/>
        <a:lstStyle/>
        <a:p>
          <a:r>
            <a:rPr lang="en-US" dirty="0" smtClean="0"/>
            <a:t>All adults (25-44 years of age) in Washington will have a high school diploma or equivalent. </a:t>
          </a:r>
          <a:endParaRPr lang="en-US" dirty="0"/>
        </a:p>
      </dgm:t>
    </dgm:pt>
    <dgm:pt modelId="{7CD8569C-A01E-462C-AF32-35A575A5C34F}" type="parTrans" cxnId="{22BE6271-686C-418F-8829-05AD867FD967}">
      <dgm:prSet/>
      <dgm:spPr/>
      <dgm:t>
        <a:bodyPr/>
        <a:lstStyle/>
        <a:p>
          <a:endParaRPr lang="en-US"/>
        </a:p>
      </dgm:t>
    </dgm:pt>
    <dgm:pt modelId="{9826BF1C-8CCC-4D4C-9139-2317F1708C6D}" type="sibTrans" cxnId="{22BE6271-686C-418F-8829-05AD867FD967}">
      <dgm:prSet/>
      <dgm:spPr/>
      <dgm:t>
        <a:bodyPr/>
        <a:lstStyle/>
        <a:p>
          <a:endParaRPr lang="en-US"/>
        </a:p>
      </dgm:t>
    </dgm:pt>
    <dgm:pt modelId="{9ED84AE4-FF37-4D3F-8DCB-B4F12E1C9B97}">
      <dgm:prSet phldrT="[Text]"/>
      <dgm:spPr>
        <a:solidFill>
          <a:srgbClr val="F8981D"/>
        </a:solidFill>
      </dgm:spPr>
      <dgm:t>
        <a:bodyPr/>
        <a:lstStyle/>
        <a:p>
          <a:r>
            <a:rPr lang="en-US" dirty="0" smtClean="0"/>
            <a:t>Currently at 89 percent.</a:t>
          </a:r>
          <a:endParaRPr lang="en-US" dirty="0"/>
        </a:p>
      </dgm:t>
    </dgm:pt>
    <dgm:pt modelId="{432DC45D-1D54-44B5-BB74-32F74CCF9137}" type="parTrans" cxnId="{3DAA3476-85D7-4720-986C-5B44E819BCE4}">
      <dgm:prSet/>
      <dgm:spPr/>
      <dgm:t>
        <a:bodyPr/>
        <a:lstStyle/>
        <a:p>
          <a:endParaRPr lang="en-US"/>
        </a:p>
      </dgm:t>
    </dgm:pt>
    <dgm:pt modelId="{5FDD3A49-A602-40E6-985B-77512DD0FDCC}" type="sibTrans" cxnId="{3DAA3476-85D7-4720-986C-5B44E819BCE4}">
      <dgm:prSet/>
      <dgm:spPr/>
      <dgm:t>
        <a:bodyPr/>
        <a:lstStyle/>
        <a:p>
          <a:endParaRPr lang="en-US"/>
        </a:p>
      </dgm:t>
    </dgm:pt>
    <dgm:pt modelId="{6CEB0393-4586-4EF0-82B7-87BAAE337BCD}">
      <dgm:prSet/>
      <dgm:spPr>
        <a:solidFill>
          <a:srgbClr val="F8981D"/>
        </a:solidFill>
      </dgm:spPr>
      <dgm:t>
        <a:bodyPr/>
        <a:lstStyle/>
        <a:p>
          <a:r>
            <a:rPr lang="en-US" dirty="0" smtClean="0"/>
            <a:t>Currently at 50 percent.</a:t>
          </a:r>
          <a:endParaRPr lang="en-US" dirty="0"/>
        </a:p>
      </dgm:t>
    </dgm:pt>
    <dgm:pt modelId="{AC53D151-9776-45C6-B765-FEF9BFBAF35E}" type="parTrans" cxnId="{9C649151-4FE4-468D-8265-AB7F6EDE71E6}">
      <dgm:prSet/>
      <dgm:spPr/>
      <dgm:t>
        <a:bodyPr/>
        <a:lstStyle/>
        <a:p>
          <a:endParaRPr lang="en-US"/>
        </a:p>
      </dgm:t>
    </dgm:pt>
    <dgm:pt modelId="{8D754CEC-1E67-4CAE-8C2E-A142060BA54B}" type="sibTrans" cxnId="{9C649151-4FE4-468D-8265-AB7F6EDE71E6}">
      <dgm:prSet/>
      <dgm:spPr/>
      <dgm:t>
        <a:bodyPr/>
        <a:lstStyle/>
        <a:p>
          <a:endParaRPr lang="en-US"/>
        </a:p>
      </dgm:t>
    </dgm:pt>
    <dgm:pt modelId="{260A4225-CAC1-4387-B2F5-51639AF2CA73}" type="pres">
      <dgm:prSet presAssocID="{F72B8EB1-7D84-4E97-8FC1-9AB4E600A331}" presName="composite" presStyleCnt="0">
        <dgm:presLayoutVars>
          <dgm:chMax val="1"/>
          <dgm:dir/>
          <dgm:resizeHandles val="exact"/>
        </dgm:presLayoutVars>
      </dgm:prSet>
      <dgm:spPr/>
      <dgm:t>
        <a:bodyPr/>
        <a:lstStyle/>
        <a:p>
          <a:endParaRPr lang="en-US"/>
        </a:p>
      </dgm:t>
    </dgm:pt>
    <dgm:pt modelId="{CEBC9486-2F25-4DA9-B2E4-FBBD8301D5B7}" type="pres">
      <dgm:prSet presAssocID="{F9B8868A-BEB7-4AB5-AE3D-36AFE63FAF0E}" presName="roof" presStyleLbl="dkBgShp" presStyleIdx="0" presStyleCnt="2"/>
      <dgm:spPr/>
      <dgm:t>
        <a:bodyPr/>
        <a:lstStyle/>
        <a:p>
          <a:endParaRPr lang="en-US"/>
        </a:p>
      </dgm:t>
    </dgm:pt>
    <dgm:pt modelId="{FC609D49-4ADE-40F7-AB6D-2AFB86357748}" type="pres">
      <dgm:prSet presAssocID="{F9B8868A-BEB7-4AB5-AE3D-36AFE63FAF0E}" presName="pillars" presStyleCnt="0"/>
      <dgm:spPr/>
    </dgm:pt>
    <dgm:pt modelId="{25619CDD-1F48-49B2-8F08-77910B6237D3}" type="pres">
      <dgm:prSet presAssocID="{F9B8868A-BEB7-4AB5-AE3D-36AFE63FAF0E}" presName="pillar1" presStyleLbl="node1" presStyleIdx="0" presStyleCnt="2">
        <dgm:presLayoutVars>
          <dgm:bulletEnabled val="1"/>
        </dgm:presLayoutVars>
      </dgm:prSet>
      <dgm:spPr/>
      <dgm:t>
        <a:bodyPr/>
        <a:lstStyle/>
        <a:p>
          <a:endParaRPr lang="en-US"/>
        </a:p>
      </dgm:t>
    </dgm:pt>
    <dgm:pt modelId="{BA54D03F-897D-4240-9658-DE36469F0A03}" type="pres">
      <dgm:prSet presAssocID="{DC5DB86E-2E16-49FE-AC06-75F6406DC81D}" presName="pillarX" presStyleLbl="node1" presStyleIdx="1" presStyleCnt="2">
        <dgm:presLayoutVars>
          <dgm:bulletEnabled val="1"/>
        </dgm:presLayoutVars>
      </dgm:prSet>
      <dgm:spPr/>
      <dgm:t>
        <a:bodyPr/>
        <a:lstStyle/>
        <a:p>
          <a:endParaRPr lang="en-US"/>
        </a:p>
      </dgm:t>
    </dgm:pt>
    <dgm:pt modelId="{D6599843-902C-46AB-8929-FBC5709015C1}" type="pres">
      <dgm:prSet presAssocID="{F9B8868A-BEB7-4AB5-AE3D-36AFE63FAF0E}" presName="base" presStyleLbl="dkBgShp" presStyleIdx="1" presStyleCnt="2" custLinFactNeighborX="-1000" custLinFactNeighborY="10714"/>
      <dgm:spPr>
        <a:solidFill>
          <a:srgbClr val="007B85"/>
        </a:solidFill>
      </dgm:spPr>
    </dgm:pt>
  </dgm:ptLst>
  <dgm:cxnLst>
    <dgm:cxn modelId="{F7354ED9-3731-4EE5-BD04-6C8B25B215DF}" type="presOf" srcId="{F72B8EB1-7D84-4E97-8FC1-9AB4E600A331}" destId="{260A4225-CAC1-4387-B2F5-51639AF2CA73}" srcOrd="0" destOrd="0" presId="urn:microsoft.com/office/officeart/2005/8/layout/hList3"/>
    <dgm:cxn modelId="{22BE6271-686C-418F-8829-05AD867FD967}" srcId="{F9B8868A-BEB7-4AB5-AE3D-36AFE63FAF0E}" destId="{1FF42883-ADBE-4961-BDE5-C81D44388F0E}" srcOrd="0" destOrd="0" parTransId="{7CD8569C-A01E-462C-AF32-35A575A5C34F}" sibTransId="{9826BF1C-8CCC-4D4C-9139-2317F1708C6D}"/>
    <dgm:cxn modelId="{2F1E12EC-157A-48CB-977D-90D87FFB98D4}" type="presOf" srcId="{F9B8868A-BEB7-4AB5-AE3D-36AFE63FAF0E}" destId="{CEBC9486-2F25-4DA9-B2E4-FBBD8301D5B7}" srcOrd="0" destOrd="0" presId="urn:microsoft.com/office/officeart/2005/8/layout/hList3"/>
    <dgm:cxn modelId="{CD311E3A-993B-4625-96F7-28CFDDDA2C9E}" srcId="{F9B8868A-BEB7-4AB5-AE3D-36AFE63FAF0E}" destId="{DC5DB86E-2E16-49FE-AC06-75F6406DC81D}" srcOrd="1" destOrd="0" parTransId="{CE9F5C02-01CA-4AA3-A5D1-DEEE68807D58}" sibTransId="{7C3A1DAE-E821-4151-99CE-F7E8897FF99E}"/>
    <dgm:cxn modelId="{F13B0A96-8D41-4BCF-B719-79E886D8FA06}" srcId="{F72B8EB1-7D84-4E97-8FC1-9AB4E600A331}" destId="{F9B8868A-BEB7-4AB5-AE3D-36AFE63FAF0E}" srcOrd="0" destOrd="0" parTransId="{DE4D6302-8F32-4196-94CC-D773465274DF}" sibTransId="{A3D9B550-C88A-40E1-B17F-2A449A48502C}"/>
    <dgm:cxn modelId="{9C649151-4FE4-468D-8265-AB7F6EDE71E6}" srcId="{DC5DB86E-2E16-49FE-AC06-75F6406DC81D}" destId="{6CEB0393-4586-4EF0-82B7-87BAAE337BCD}" srcOrd="0" destOrd="0" parTransId="{AC53D151-9776-45C6-B765-FEF9BFBAF35E}" sibTransId="{8D754CEC-1E67-4CAE-8C2E-A142060BA54B}"/>
    <dgm:cxn modelId="{0318DE5C-6ADC-46B8-BF6E-DBBBBBC46F5F}" type="presOf" srcId="{9ED84AE4-FF37-4D3F-8DCB-B4F12E1C9B97}" destId="{25619CDD-1F48-49B2-8F08-77910B6237D3}" srcOrd="0" destOrd="1" presId="urn:microsoft.com/office/officeart/2005/8/layout/hList3"/>
    <dgm:cxn modelId="{3DAA3476-85D7-4720-986C-5B44E819BCE4}" srcId="{1FF42883-ADBE-4961-BDE5-C81D44388F0E}" destId="{9ED84AE4-FF37-4D3F-8DCB-B4F12E1C9B97}" srcOrd="0" destOrd="0" parTransId="{432DC45D-1D54-44B5-BB74-32F74CCF9137}" sibTransId="{5FDD3A49-A602-40E6-985B-77512DD0FDCC}"/>
    <dgm:cxn modelId="{1FEC0723-70AF-422E-B90E-A9C5CA899432}" type="presOf" srcId="{DC5DB86E-2E16-49FE-AC06-75F6406DC81D}" destId="{BA54D03F-897D-4240-9658-DE36469F0A03}" srcOrd="0" destOrd="0" presId="urn:microsoft.com/office/officeart/2005/8/layout/hList3"/>
    <dgm:cxn modelId="{9B042AC5-4696-43B7-88C5-C973C5E0CEC3}" type="presOf" srcId="{1FF42883-ADBE-4961-BDE5-C81D44388F0E}" destId="{25619CDD-1F48-49B2-8F08-77910B6237D3}" srcOrd="0" destOrd="0" presId="urn:microsoft.com/office/officeart/2005/8/layout/hList3"/>
    <dgm:cxn modelId="{D5B5CFDF-5B1B-4C56-A729-EE670F43BE66}" type="presOf" srcId="{6CEB0393-4586-4EF0-82B7-87BAAE337BCD}" destId="{BA54D03F-897D-4240-9658-DE36469F0A03}" srcOrd="0" destOrd="1" presId="urn:microsoft.com/office/officeart/2005/8/layout/hList3"/>
    <dgm:cxn modelId="{CFE58D0B-8CDA-4717-9269-2B4636B4BF02}" type="presParOf" srcId="{260A4225-CAC1-4387-B2F5-51639AF2CA73}" destId="{CEBC9486-2F25-4DA9-B2E4-FBBD8301D5B7}" srcOrd="0" destOrd="0" presId="urn:microsoft.com/office/officeart/2005/8/layout/hList3"/>
    <dgm:cxn modelId="{DF162489-96F0-4216-8690-65A78AEC30A8}" type="presParOf" srcId="{260A4225-CAC1-4387-B2F5-51639AF2CA73}" destId="{FC609D49-4ADE-40F7-AB6D-2AFB86357748}" srcOrd="1" destOrd="0" presId="urn:microsoft.com/office/officeart/2005/8/layout/hList3"/>
    <dgm:cxn modelId="{D822B833-EC0B-401E-8281-D5E9A316E6F8}" type="presParOf" srcId="{FC609D49-4ADE-40F7-AB6D-2AFB86357748}" destId="{25619CDD-1F48-49B2-8F08-77910B6237D3}" srcOrd="0" destOrd="0" presId="urn:microsoft.com/office/officeart/2005/8/layout/hList3"/>
    <dgm:cxn modelId="{2420CF16-58CE-4820-867B-EED3780D8236}" type="presParOf" srcId="{FC609D49-4ADE-40F7-AB6D-2AFB86357748}" destId="{BA54D03F-897D-4240-9658-DE36469F0A03}" srcOrd="1" destOrd="0" presId="urn:microsoft.com/office/officeart/2005/8/layout/hList3"/>
    <dgm:cxn modelId="{3B03911F-D391-4397-88BD-E3E4F9013324}" type="presParOf" srcId="{260A4225-CAC1-4387-B2F5-51639AF2CA73}" destId="{D6599843-902C-46AB-8929-FBC5709015C1}"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1116284-A80E-47FC-BB83-649AD1950A33}" type="doc">
      <dgm:prSet loTypeId="urn:microsoft.com/office/officeart/2005/8/layout/hierarchy3" loCatId="list" qsTypeId="urn:microsoft.com/office/officeart/2005/8/quickstyle/simple1" qsCatId="simple" csTypeId="urn:microsoft.com/office/officeart/2005/8/colors/colorful5" csCatId="colorful" phldr="1"/>
      <dgm:spPr/>
      <dgm:t>
        <a:bodyPr/>
        <a:lstStyle/>
        <a:p>
          <a:endParaRPr lang="en-US"/>
        </a:p>
      </dgm:t>
    </dgm:pt>
    <dgm:pt modelId="{CBFBBEE3-14A4-4C86-8C7E-274D4AA253D9}">
      <dgm:prSet phldrT="[Text]" custT="1"/>
      <dgm:spPr/>
      <dgm:t>
        <a:bodyPr/>
        <a:lstStyle/>
        <a:p>
          <a:pPr algn="l"/>
          <a:r>
            <a:rPr lang="en-US" sz="3200" dirty="0" smtClean="0"/>
            <a:t>Legislation and Policy</a:t>
          </a:r>
          <a:endParaRPr lang="en-US" sz="3200" dirty="0"/>
        </a:p>
      </dgm:t>
    </dgm:pt>
    <dgm:pt modelId="{57098A60-1348-43DA-B3D6-C568CE765A40}" type="parTrans" cxnId="{F7F428A6-EE7E-4E50-9F6D-CFDF219AAC6A}">
      <dgm:prSet/>
      <dgm:spPr/>
      <dgm:t>
        <a:bodyPr/>
        <a:lstStyle/>
        <a:p>
          <a:pPr algn="ctr"/>
          <a:endParaRPr lang="en-US"/>
        </a:p>
      </dgm:t>
    </dgm:pt>
    <dgm:pt modelId="{9CA6A163-2F0D-4716-B623-47E3A68958DD}" type="sibTrans" cxnId="{F7F428A6-EE7E-4E50-9F6D-CFDF219AAC6A}">
      <dgm:prSet/>
      <dgm:spPr/>
      <dgm:t>
        <a:bodyPr/>
        <a:lstStyle/>
        <a:p>
          <a:pPr algn="ctr"/>
          <a:endParaRPr lang="en-US"/>
        </a:p>
      </dgm:t>
    </dgm:pt>
    <dgm:pt modelId="{7F0776EF-54C0-4D64-AA7F-9B1E9C5E4A4B}">
      <dgm:prSet custT="1"/>
      <dgm:spPr/>
      <dgm:t>
        <a:bodyPr/>
        <a:lstStyle/>
        <a:p>
          <a:pPr algn="l"/>
          <a:r>
            <a:rPr lang="en-US" sz="1600" dirty="0" smtClean="0"/>
            <a:t>2011 – Launch Year (</a:t>
          </a:r>
          <a:r>
            <a:rPr lang="en-US" sz="1600" b="0" i="0" dirty="0" smtClean="0"/>
            <a:t>RCW 28A.230.130</a:t>
          </a:r>
          <a:r>
            <a:rPr lang="en-US" sz="1600" dirty="0" smtClean="0"/>
            <a:t>)</a:t>
          </a:r>
        </a:p>
      </dgm:t>
    </dgm:pt>
    <dgm:pt modelId="{CA5A6FAC-5597-40E8-932A-CD569660EFA8}" type="parTrans" cxnId="{C1DC99DC-1F81-46C2-9EC2-C5604AC9BEC1}">
      <dgm:prSet/>
      <dgm:spPr/>
      <dgm:t>
        <a:bodyPr/>
        <a:lstStyle/>
        <a:p>
          <a:pPr algn="ctr"/>
          <a:endParaRPr lang="en-US"/>
        </a:p>
      </dgm:t>
    </dgm:pt>
    <dgm:pt modelId="{906F7F32-4A1D-4859-A272-601D3CB7C34B}" type="sibTrans" cxnId="{C1DC99DC-1F81-46C2-9EC2-C5604AC9BEC1}">
      <dgm:prSet/>
      <dgm:spPr/>
      <dgm:t>
        <a:bodyPr/>
        <a:lstStyle/>
        <a:p>
          <a:pPr algn="ctr"/>
          <a:endParaRPr lang="en-US"/>
        </a:p>
      </dgm:t>
    </dgm:pt>
    <dgm:pt modelId="{4222FCFC-3BBA-4E32-B6C6-0DBAE632652B}">
      <dgm:prSet custT="1"/>
      <dgm:spPr/>
      <dgm:t>
        <a:bodyPr/>
        <a:lstStyle/>
        <a:p>
          <a:pPr algn="l"/>
          <a:r>
            <a:rPr lang="en-US" sz="1600" dirty="0" smtClean="0"/>
            <a:t>2009 – Dual credit programs — Annual report (RCW 28A.600.280)</a:t>
          </a:r>
        </a:p>
      </dgm:t>
    </dgm:pt>
    <dgm:pt modelId="{A1AFBC0B-5B0D-474B-B4E1-401AC31B1DDD}" type="parTrans" cxnId="{A8B2DFB6-BA94-42B9-88DB-0225C3C1CA59}">
      <dgm:prSet/>
      <dgm:spPr/>
      <dgm:t>
        <a:bodyPr/>
        <a:lstStyle/>
        <a:p>
          <a:pPr algn="ctr"/>
          <a:endParaRPr lang="en-US"/>
        </a:p>
      </dgm:t>
    </dgm:pt>
    <dgm:pt modelId="{7B252C9D-9DA7-409C-B873-DE1E3544C42D}" type="sibTrans" cxnId="{A8B2DFB6-BA94-42B9-88DB-0225C3C1CA59}">
      <dgm:prSet/>
      <dgm:spPr/>
      <dgm:t>
        <a:bodyPr/>
        <a:lstStyle/>
        <a:p>
          <a:pPr algn="ctr"/>
          <a:endParaRPr lang="en-US"/>
        </a:p>
      </dgm:t>
    </dgm:pt>
    <dgm:pt modelId="{3E46EF3C-5B5A-4AC7-AFFD-82205E6361E0}">
      <dgm:prSet custT="1"/>
      <dgm:spPr/>
      <dgm:t>
        <a:bodyPr/>
        <a:lstStyle/>
        <a:p>
          <a:pPr algn="l"/>
          <a:r>
            <a:rPr lang="en-US" sz="1600" dirty="0" smtClean="0"/>
            <a:t>1990 – Running Start Program Rules (</a:t>
          </a:r>
          <a:r>
            <a:rPr lang="en-US" sz="1600" b="0" dirty="0" smtClean="0"/>
            <a:t>RCW 28A.600.390)</a:t>
          </a:r>
          <a:endParaRPr lang="en-US" sz="1600" dirty="0" smtClean="0"/>
        </a:p>
      </dgm:t>
    </dgm:pt>
    <dgm:pt modelId="{52953E96-D3F0-447B-B652-6C783F94281B}" type="parTrans" cxnId="{74A5CF9E-2159-4878-A99C-444BC8793B58}">
      <dgm:prSet/>
      <dgm:spPr/>
      <dgm:t>
        <a:bodyPr/>
        <a:lstStyle/>
        <a:p>
          <a:pPr algn="ctr"/>
          <a:endParaRPr lang="en-US"/>
        </a:p>
      </dgm:t>
    </dgm:pt>
    <dgm:pt modelId="{6F019A98-C026-45F6-8D26-A345EA6F63A7}" type="sibTrans" cxnId="{74A5CF9E-2159-4878-A99C-444BC8793B58}">
      <dgm:prSet/>
      <dgm:spPr/>
      <dgm:t>
        <a:bodyPr/>
        <a:lstStyle/>
        <a:p>
          <a:pPr algn="ctr"/>
          <a:endParaRPr lang="en-US"/>
        </a:p>
      </dgm:t>
    </dgm:pt>
    <dgm:pt modelId="{69D47EE2-617E-4F1A-94FF-107B9F08D2F8}">
      <dgm:prSet custT="1"/>
      <dgm:spPr/>
      <dgm:t>
        <a:bodyPr/>
        <a:lstStyle/>
        <a:p>
          <a:pPr algn="l"/>
          <a:r>
            <a:rPr lang="en-US" sz="1600" b="0" i="0" dirty="0" smtClean="0"/>
            <a:t>2013 – Academic acceleration (RCW 28A.320.195)</a:t>
          </a:r>
          <a:endParaRPr lang="en-US" sz="1600" b="0" i="0" dirty="0"/>
        </a:p>
      </dgm:t>
    </dgm:pt>
    <dgm:pt modelId="{95B628A0-8AC5-435A-8728-7906D56AD869}" type="parTrans" cxnId="{D292F8F9-5B10-409A-A1F7-30420DA3F817}">
      <dgm:prSet/>
      <dgm:spPr/>
      <dgm:t>
        <a:bodyPr/>
        <a:lstStyle/>
        <a:p>
          <a:endParaRPr lang="en-US"/>
        </a:p>
      </dgm:t>
    </dgm:pt>
    <dgm:pt modelId="{F7825785-DEBB-4BC5-9A55-4B2DD3F03A6B}" type="sibTrans" cxnId="{D292F8F9-5B10-409A-A1F7-30420DA3F817}">
      <dgm:prSet/>
      <dgm:spPr/>
      <dgm:t>
        <a:bodyPr/>
        <a:lstStyle/>
        <a:p>
          <a:endParaRPr lang="en-US"/>
        </a:p>
      </dgm:t>
    </dgm:pt>
    <dgm:pt modelId="{2834C16A-83FD-4FE2-9FE7-47B423C5636C}">
      <dgm:prSet custT="1"/>
      <dgm:spPr/>
      <dgm:t>
        <a:bodyPr/>
        <a:lstStyle/>
        <a:p>
          <a:pPr algn="l"/>
          <a:r>
            <a:rPr lang="en-US" sz="1600" dirty="0" smtClean="0"/>
            <a:t>2013 – The Ten-Year Roadmap</a:t>
          </a:r>
          <a:endParaRPr lang="en-US" sz="1600" dirty="0"/>
        </a:p>
      </dgm:t>
    </dgm:pt>
    <dgm:pt modelId="{5A75A027-ACB3-458C-A8A2-1BA2560802C5}" type="parTrans" cxnId="{D88383C4-673A-40DF-B30E-D80E0BCFD961}">
      <dgm:prSet/>
      <dgm:spPr/>
      <dgm:t>
        <a:bodyPr/>
        <a:lstStyle/>
        <a:p>
          <a:endParaRPr lang="en-US"/>
        </a:p>
      </dgm:t>
    </dgm:pt>
    <dgm:pt modelId="{7246436A-A503-4915-8B08-22FE0F412EF5}" type="sibTrans" cxnId="{D88383C4-673A-40DF-B30E-D80E0BCFD961}">
      <dgm:prSet/>
      <dgm:spPr/>
      <dgm:t>
        <a:bodyPr/>
        <a:lstStyle/>
        <a:p>
          <a:endParaRPr lang="en-US"/>
        </a:p>
      </dgm:t>
    </dgm:pt>
    <dgm:pt modelId="{CEF70395-BB38-47E6-98B0-F5372B5E234C}">
      <dgm:prSet custT="1"/>
      <dgm:spPr/>
      <dgm:t>
        <a:bodyPr/>
        <a:lstStyle/>
        <a:p>
          <a:pPr algn="l"/>
          <a:r>
            <a:rPr lang="en-US" sz="1600" dirty="0" smtClean="0"/>
            <a:t>2012 –Master lists of courses fulfilled by dual credit (RCW 28B.10.053 ) </a:t>
          </a:r>
          <a:endParaRPr lang="en-US" sz="1600" dirty="0"/>
        </a:p>
      </dgm:t>
    </dgm:pt>
    <dgm:pt modelId="{95C33197-767C-43EE-99E8-35DE1E283429}" type="parTrans" cxnId="{0ADBB5C5-C804-4B6D-B96B-06D2BF496310}">
      <dgm:prSet/>
      <dgm:spPr/>
      <dgm:t>
        <a:bodyPr/>
        <a:lstStyle/>
        <a:p>
          <a:endParaRPr lang="en-US"/>
        </a:p>
      </dgm:t>
    </dgm:pt>
    <dgm:pt modelId="{6A6B3720-C973-4035-8337-C28458DB1622}" type="sibTrans" cxnId="{0ADBB5C5-C804-4B6D-B96B-06D2BF496310}">
      <dgm:prSet/>
      <dgm:spPr/>
      <dgm:t>
        <a:bodyPr/>
        <a:lstStyle/>
        <a:p>
          <a:endParaRPr lang="en-US"/>
        </a:p>
      </dgm:t>
    </dgm:pt>
    <dgm:pt modelId="{2FBA64A8-5E1A-472C-B52C-68CE89C2C05D}" type="pres">
      <dgm:prSet presAssocID="{C1116284-A80E-47FC-BB83-649AD1950A33}" presName="diagram" presStyleCnt="0">
        <dgm:presLayoutVars>
          <dgm:chPref val="1"/>
          <dgm:dir/>
          <dgm:animOne val="branch"/>
          <dgm:animLvl val="lvl"/>
          <dgm:resizeHandles/>
        </dgm:presLayoutVars>
      </dgm:prSet>
      <dgm:spPr/>
      <dgm:t>
        <a:bodyPr/>
        <a:lstStyle/>
        <a:p>
          <a:endParaRPr lang="en-US"/>
        </a:p>
      </dgm:t>
    </dgm:pt>
    <dgm:pt modelId="{40CB6C1C-2795-4199-A9C2-EE4F95EA4441}" type="pres">
      <dgm:prSet presAssocID="{CBFBBEE3-14A4-4C86-8C7E-274D4AA253D9}" presName="root" presStyleCnt="0"/>
      <dgm:spPr/>
    </dgm:pt>
    <dgm:pt modelId="{EFB1975E-6CC4-4576-8421-F2902606BDEA}" type="pres">
      <dgm:prSet presAssocID="{CBFBBEE3-14A4-4C86-8C7E-274D4AA253D9}" presName="rootComposite" presStyleCnt="0"/>
      <dgm:spPr/>
    </dgm:pt>
    <dgm:pt modelId="{AC511037-E4E2-46AC-9C83-F0866F9180BD}" type="pres">
      <dgm:prSet presAssocID="{CBFBBEE3-14A4-4C86-8C7E-274D4AA253D9}" presName="rootText" presStyleLbl="node1" presStyleIdx="0" presStyleCnt="1" custScaleX="345654" custLinFactNeighborX="-153" custLinFactNeighborY="-32441"/>
      <dgm:spPr/>
      <dgm:t>
        <a:bodyPr/>
        <a:lstStyle/>
        <a:p>
          <a:endParaRPr lang="en-US"/>
        </a:p>
      </dgm:t>
    </dgm:pt>
    <dgm:pt modelId="{BEA48482-0A2C-4683-A6A8-D5B5C5CF7EA8}" type="pres">
      <dgm:prSet presAssocID="{CBFBBEE3-14A4-4C86-8C7E-274D4AA253D9}" presName="rootConnector" presStyleLbl="node1" presStyleIdx="0" presStyleCnt="1"/>
      <dgm:spPr/>
      <dgm:t>
        <a:bodyPr/>
        <a:lstStyle/>
        <a:p>
          <a:endParaRPr lang="en-US"/>
        </a:p>
      </dgm:t>
    </dgm:pt>
    <dgm:pt modelId="{E14DC80E-8CA8-416F-8655-C2AE13CE342C}" type="pres">
      <dgm:prSet presAssocID="{CBFBBEE3-14A4-4C86-8C7E-274D4AA253D9}" presName="childShape" presStyleCnt="0"/>
      <dgm:spPr/>
    </dgm:pt>
    <dgm:pt modelId="{73F1C0E9-90B2-4F7B-8060-A72D0B3901C9}" type="pres">
      <dgm:prSet presAssocID="{5A75A027-ACB3-458C-A8A2-1BA2560802C5}" presName="Name13" presStyleLbl="parChTrans1D2" presStyleIdx="0" presStyleCnt="6"/>
      <dgm:spPr/>
      <dgm:t>
        <a:bodyPr/>
        <a:lstStyle/>
        <a:p>
          <a:endParaRPr lang="en-US"/>
        </a:p>
      </dgm:t>
    </dgm:pt>
    <dgm:pt modelId="{FC845D36-E9E3-4020-80C2-85DBB138BD41}" type="pres">
      <dgm:prSet presAssocID="{2834C16A-83FD-4FE2-9FE7-47B423C5636C}" presName="childText" presStyleLbl="bgAcc1" presStyleIdx="0" presStyleCnt="6" custScaleX="510374" custScaleY="116901" custLinFactNeighborX="1855">
        <dgm:presLayoutVars>
          <dgm:bulletEnabled val="1"/>
        </dgm:presLayoutVars>
      </dgm:prSet>
      <dgm:spPr/>
      <dgm:t>
        <a:bodyPr/>
        <a:lstStyle/>
        <a:p>
          <a:endParaRPr lang="en-US"/>
        </a:p>
      </dgm:t>
    </dgm:pt>
    <dgm:pt modelId="{86387E66-E3F3-486C-9A9C-233FA7628A5C}" type="pres">
      <dgm:prSet presAssocID="{95B628A0-8AC5-435A-8728-7906D56AD869}" presName="Name13" presStyleLbl="parChTrans1D2" presStyleIdx="1" presStyleCnt="6"/>
      <dgm:spPr/>
      <dgm:t>
        <a:bodyPr/>
        <a:lstStyle/>
        <a:p>
          <a:endParaRPr lang="en-US"/>
        </a:p>
      </dgm:t>
    </dgm:pt>
    <dgm:pt modelId="{810861BE-0B84-4260-8D29-24E3CA7B71CC}" type="pres">
      <dgm:prSet presAssocID="{69D47EE2-617E-4F1A-94FF-107B9F08D2F8}" presName="childText" presStyleLbl="bgAcc1" presStyleIdx="1" presStyleCnt="6" custScaleX="559860" custScaleY="97528" custLinFactNeighborX="1855">
        <dgm:presLayoutVars>
          <dgm:bulletEnabled val="1"/>
        </dgm:presLayoutVars>
      </dgm:prSet>
      <dgm:spPr/>
      <dgm:t>
        <a:bodyPr/>
        <a:lstStyle/>
        <a:p>
          <a:endParaRPr lang="en-US"/>
        </a:p>
      </dgm:t>
    </dgm:pt>
    <dgm:pt modelId="{C23E9635-C9D2-4DC9-8046-F824E35E7039}" type="pres">
      <dgm:prSet presAssocID="{95C33197-767C-43EE-99E8-35DE1E283429}" presName="Name13" presStyleLbl="parChTrans1D2" presStyleIdx="2" presStyleCnt="6"/>
      <dgm:spPr/>
      <dgm:t>
        <a:bodyPr/>
        <a:lstStyle/>
        <a:p>
          <a:endParaRPr lang="en-US"/>
        </a:p>
      </dgm:t>
    </dgm:pt>
    <dgm:pt modelId="{DC27EA51-48B1-414E-B90D-FB7201C2385E}" type="pres">
      <dgm:prSet presAssocID="{CEF70395-BB38-47E6-98B0-F5372B5E234C}" presName="childText" presStyleLbl="bgAcc1" presStyleIdx="2" presStyleCnt="6" custScaleX="597026" custScaleY="110558" custLinFactNeighborX="1855">
        <dgm:presLayoutVars>
          <dgm:bulletEnabled val="1"/>
        </dgm:presLayoutVars>
      </dgm:prSet>
      <dgm:spPr/>
      <dgm:t>
        <a:bodyPr/>
        <a:lstStyle/>
        <a:p>
          <a:endParaRPr lang="en-US"/>
        </a:p>
      </dgm:t>
    </dgm:pt>
    <dgm:pt modelId="{CE947B14-6CCF-40B4-A392-AFFDF3F009F7}" type="pres">
      <dgm:prSet presAssocID="{CA5A6FAC-5597-40E8-932A-CD569660EFA8}" presName="Name13" presStyleLbl="parChTrans1D2" presStyleIdx="3" presStyleCnt="6"/>
      <dgm:spPr/>
      <dgm:t>
        <a:bodyPr/>
        <a:lstStyle/>
        <a:p>
          <a:endParaRPr lang="en-US"/>
        </a:p>
      </dgm:t>
    </dgm:pt>
    <dgm:pt modelId="{D88614A8-1ED1-4F83-A50A-C462787D8406}" type="pres">
      <dgm:prSet presAssocID="{7F0776EF-54C0-4D64-AA7F-9B1E9C5E4A4B}" presName="childText" presStyleLbl="bgAcc1" presStyleIdx="3" presStyleCnt="6" custScaleX="629569" custScaleY="105802">
        <dgm:presLayoutVars>
          <dgm:bulletEnabled val="1"/>
        </dgm:presLayoutVars>
      </dgm:prSet>
      <dgm:spPr/>
      <dgm:t>
        <a:bodyPr/>
        <a:lstStyle/>
        <a:p>
          <a:endParaRPr lang="en-US"/>
        </a:p>
      </dgm:t>
    </dgm:pt>
    <dgm:pt modelId="{63A54A79-5093-4D2D-8DD3-2DD0CB64EC19}" type="pres">
      <dgm:prSet presAssocID="{A1AFBC0B-5B0D-474B-B4E1-401AC31B1DDD}" presName="Name13" presStyleLbl="parChTrans1D2" presStyleIdx="4" presStyleCnt="6"/>
      <dgm:spPr/>
      <dgm:t>
        <a:bodyPr/>
        <a:lstStyle/>
        <a:p>
          <a:endParaRPr lang="en-US"/>
        </a:p>
      </dgm:t>
    </dgm:pt>
    <dgm:pt modelId="{09992923-EC3D-4458-A98E-492095AA248D}" type="pres">
      <dgm:prSet presAssocID="{4222FCFC-3BBA-4E32-B6C6-0DBAE632652B}" presName="childText" presStyleLbl="bgAcc1" presStyleIdx="4" presStyleCnt="6" custScaleX="648175" custScaleY="92563">
        <dgm:presLayoutVars>
          <dgm:bulletEnabled val="1"/>
        </dgm:presLayoutVars>
      </dgm:prSet>
      <dgm:spPr/>
      <dgm:t>
        <a:bodyPr/>
        <a:lstStyle/>
        <a:p>
          <a:endParaRPr lang="en-US"/>
        </a:p>
      </dgm:t>
    </dgm:pt>
    <dgm:pt modelId="{1D036DC9-2928-4E92-856F-22244D3BB70A}" type="pres">
      <dgm:prSet presAssocID="{52953E96-D3F0-447B-B652-6C783F94281B}" presName="Name13" presStyleLbl="parChTrans1D2" presStyleIdx="5" presStyleCnt="6"/>
      <dgm:spPr/>
      <dgm:t>
        <a:bodyPr/>
        <a:lstStyle/>
        <a:p>
          <a:endParaRPr lang="en-US"/>
        </a:p>
      </dgm:t>
    </dgm:pt>
    <dgm:pt modelId="{DACC98A8-C1D0-4E1C-A098-DDA0E80752A4}" type="pres">
      <dgm:prSet presAssocID="{3E46EF3C-5B5A-4AC7-AFFD-82205E6361E0}" presName="childText" presStyleLbl="bgAcc1" presStyleIdx="5" presStyleCnt="6" custScaleX="668058" custScaleY="95383">
        <dgm:presLayoutVars>
          <dgm:bulletEnabled val="1"/>
        </dgm:presLayoutVars>
      </dgm:prSet>
      <dgm:spPr/>
      <dgm:t>
        <a:bodyPr/>
        <a:lstStyle/>
        <a:p>
          <a:endParaRPr lang="en-US"/>
        </a:p>
      </dgm:t>
    </dgm:pt>
  </dgm:ptLst>
  <dgm:cxnLst>
    <dgm:cxn modelId="{577A1EBB-CC24-4622-9AF0-88A742ABAD41}" type="presOf" srcId="{CEF70395-BB38-47E6-98B0-F5372B5E234C}" destId="{DC27EA51-48B1-414E-B90D-FB7201C2385E}" srcOrd="0" destOrd="0" presId="urn:microsoft.com/office/officeart/2005/8/layout/hierarchy3"/>
    <dgm:cxn modelId="{A8B2DFB6-BA94-42B9-88DB-0225C3C1CA59}" srcId="{CBFBBEE3-14A4-4C86-8C7E-274D4AA253D9}" destId="{4222FCFC-3BBA-4E32-B6C6-0DBAE632652B}" srcOrd="4" destOrd="0" parTransId="{A1AFBC0B-5B0D-474B-B4E1-401AC31B1DDD}" sibTransId="{7B252C9D-9DA7-409C-B873-DE1E3544C42D}"/>
    <dgm:cxn modelId="{A09E1F9E-187B-4FD3-8E95-34991049BB40}" type="presOf" srcId="{3E46EF3C-5B5A-4AC7-AFFD-82205E6361E0}" destId="{DACC98A8-C1D0-4E1C-A098-DDA0E80752A4}" srcOrd="0" destOrd="0" presId="urn:microsoft.com/office/officeart/2005/8/layout/hierarchy3"/>
    <dgm:cxn modelId="{4416FF1C-ABFC-449F-B033-5BC80E1BB1B4}" type="presOf" srcId="{C1116284-A80E-47FC-BB83-649AD1950A33}" destId="{2FBA64A8-5E1A-472C-B52C-68CE89C2C05D}" srcOrd="0" destOrd="0" presId="urn:microsoft.com/office/officeart/2005/8/layout/hierarchy3"/>
    <dgm:cxn modelId="{E222F69B-392A-46A8-A4F4-C084BDF33590}" type="presOf" srcId="{CA5A6FAC-5597-40E8-932A-CD569660EFA8}" destId="{CE947B14-6CCF-40B4-A392-AFFDF3F009F7}" srcOrd="0" destOrd="0" presId="urn:microsoft.com/office/officeart/2005/8/layout/hierarchy3"/>
    <dgm:cxn modelId="{0998A3BE-A315-4DBF-B861-CF038A0AD0F3}" type="presOf" srcId="{69D47EE2-617E-4F1A-94FF-107B9F08D2F8}" destId="{810861BE-0B84-4260-8D29-24E3CA7B71CC}" srcOrd="0" destOrd="0" presId="urn:microsoft.com/office/officeart/2005/8/layout/hierarchy3"/>
    <dgm:cxn modelId="{B10BCF28-479C-4333-BB7E-FB2D12500316}" type="presOf" srcId="{52953E96-D3F0-447B-B652-6C783F94281B}" destId="{1D036DC9-2928-4E92-856F-22244D3BB70A}" srcOrd="0" destOrd="0" presId="urn:microsoft.com/office/officeart/2005/8/layout/hierarchy3"/>
    <dgm:cxn modelId="{D88383C4-673A-40DF-B30E-D80E0BCFD961}" srcId="{CBFBBEE3-14A4-4C86-8C7E-274D4AA253D9}" destId="{2834C16A-83FD-4FE2-9FE7-47B423C5636C}" srcOrd="0" destOrd="0" parTransId="{5A75A027-ACB3-458C-A8A2-1BA2560802C5}" sibTransId="{7246436A-A503-4915-8B08-22FE0F412EF5}"/>
    <dgm:cxn modelId="{E3D39B8D-73EC-48E4-AECE-08FA6DCA2408}" type="presOf" srcId="{CBFBBEE3-14A4-4C86-8C7E-274D4AA253D9}" destId="{BEA48482-0A2C-4683-A6A8-D5B5C5CF7EA8}" srcOrd="1" destOrd="0" presId="urn:microsoft.com/office/officeart/2005/8/layout/hierarchy3"/>
    <dgm:cxn modelId="{C1DC99DC-1F81-46C2-9EC2-C5604AC9BEC1}" srcId="{CBFBBEE3-14A4-4C86-8C7E-274D4AA253D9}" destId="{7F0776EF-54C0-4D64-AA7F-9B1E9C5E4A4B}" srcOrd="3" destOrd="0" parTransId="{CA5A6FAC-5597-40E8-932A-CD569660EFA8}" sibTransId="{906F7F32-4A1D-4859-A272-601D3CB7C34B}"/>
    <dgm:cxn modelId="{80C876E3-B2DA-4DEF-BF79-263B5CEA1BE1}" type="presOf" srcId="{95C33197-767C-43EE-99E8-35DE1E283429}" destId="{C23E9635-C9D2-4DC9-8046-F824E35E7039}" srcOrd="0" destOrd="0" presId="urn:microsoft.com/office/officeart/2005/8/layout/hierarchy3"/>
    <dgm:cxn modelId="{F13289DD-9C41-49C5-9F39-19D9875B11BB}" type="presOf" srcId="{5A75A027-ACB3-458C-A8A2-1BA2560802C5}" destId="{73F1C0E9-90B2-4F7B-8060-A72D0B3901C9}" srcOrd="0" destOrd="0" presId="urn:microsoft.com/office/officeart/2005/8/layout/hierarchy3"/>
    <dgm:cxn modelId="{E2C49337-5267-47AB-B8A8-D24EBAC703D9}" type="presOf" srcId="{95B628A0-8AC5-435A-8728-7906D56AD869}" destId="{86387E66-E3F3-486C-9A9C-233FA7628A5C}" srcOrd="0" destOrd="0" presId="urn:microsoft.com/office/officeart/2005/8/layout/hierarchy3"/>
    <dgm:cxn modelId="{69C0367A-779A-43A1-BFB6-8CC792A3E820}" type="presOf" srcId="{2834C16A-83FD-4FE2-9FE7-47B423C5636C}" destId="{FC845D36-E9E3-4020-80C2-85DBB138BD41}" srcOrd="0" destOrd="0" presId="urn:microsoft.com/office/officeart/2005/8/layout/hierarchy3"/>
    <dgm:cxn modelId="{0ADBB5C5-C804-4B6D-B96B-06D2BF496310}" srcId="{CBFBBEE3-14A4-4C86-8C7E-274D4AA253D9}" destId="{CEF70395-BB38-47E6-98B0-F5372B5E234C}" srcOrd="2" destOrd="0" parTransId="{95C33197-767C-43EE-99E8-35DE1E283429}" sibTransId="{6A6B3720-C973-4035-8337-C28458DB1622}"/>
    <dgm:cxn modelId="{D1BB0C4B-58A1-450C-A6B7-B17214219655}" type="presOf" srcId="{7F0776EF-54C0-4D64-AA7F-9B1E9C5E4A4B}" destId="{D88614A8-1ED1-4F83-A50A-C462787D8406}" srcOrd="0" destOrd="0" presId="urn:microsoft.com/office/officeart/2005/8/layout/hierarchy3"/>
    <dgm:cxn modelId="{F7F428A6-EE7E-4E50-9F6D-CFDF219AAC6A}" srcId="{C1116284-A80E-47FC-BB83-649AD1950A33}" destId="{CBFBBEE3-14A4-4C86-8C7E-274D4AA253D9}" srcOrd="0" destOrd="0" parTransId="{57098A60-1348-43DA-B3D6-C568CE765A40}" sibTransId="{9CA6A163-2F0D-4716-B623-47E3A68958DD}"/>
    <dgm:cxn modelId="{7D188EE8-CAA5-4777-9169-135C67A0B404}" type="presOf" srcId="{CBFBBEE3-14A4-4C86-8C7E-274D4AA253D9}" destId="{AC511037-E4E2-46AC-9C83-F0866F9180BD}" srcOrd="0" destOrd="0" presId="urn:microsoft.com/office/officeart/2005/8/layout/hierarchy3"/>
    <dgm:cxn modelId="{D292F8F9-5B10-409A-A1F7-30420DA3F817}" srcId="{CBFBBEE3-14A4-4C86-8C7E-274D4AA253D9}" destId="{69D47EE2-617E-4F1A-94FF-107B9F08D2F8}" srcOrd="1" destOrd="0" parTransId="{95B628A0-8AC5-435A-8728-7906D56AD869}" sibTransId="{F7825785-DEBB-4BC5-9A55-4B2DD3F03A6B}"/>
    <dgm:cxn modelId="{74A5CF9E-2159-4878-A99C-444BC8793B58}" srcId="{CBFBBEE3-14A4-4C86-8C7E-274D4AA253D9}" destId="{3E46EF3C-5B5A-4AC7-AFFD-82205E6361E0}" srcOrd="5" destOrd="0" parTransId="{52953E96-D3F0-447B-B652-6C783F94281B}" sibTransId="{6F019A98-C026-45F6-8D26-A345EA6F63A7}"/>
    <dgm:cxn modelId="{27221FE7-2874-4026-A63B-4D9453788AD6}" type="presOf" srcId="{4222FCFC-3BBA-4E32-B6C6-0DBAE632652B}" destId="{09992923-EC3D-4458-A98E-492095AA248D}" srcOrd="0" destOrd="0" presId="urn:microsoft.com/office/officeart/2005/8/layout/hierarchy3"/>
    <dgm:cxn modelId="{F35AFC6A-1658-4422-8BAC-41F8A017DEE7}" type="presOf" srcId="{A1AFBC0B-5B0D-474B-B4E1-401AC31B1DDD}" destId="{63A54A79-5093-4D2D-8DD3-2DD0CB64EC19}" srcOrd="0" destOrd="0" presId="urn:microsoft.com/office/officeart/2005/8/layout/hierarchy3"/>
    <dgm:cxn modelId="{A5B335E3-593B-4E1D-B27E-4CFC2A744549}" type="presParOf" srcId="{2FBA64A8-5E1A-472C-B52C-68CE89C2C05D}" destId="{40CB6C1C-2795-4199-A9C2-EE4F95EA4441}" srcOrd="0" destOrd="0" presId="urn:microsoft.com/office/officeart/2005/8/layout/hierarchy3"/>
    <dgm:cxn modelId="{22F4BDE1-920E-48A1-A5ED-AA6280C2B580}" type="presParOf" srcId="{40CB6C1C-2795-4199-A9C2-EE4F95EA4441}" destId="{EFB1975E-6CC4-4576-8421-F2902606BDEA}" srcOrd="0" destOrd="0" presId="urn:microsoft.com/office/officeart/2005/8/layout/hierarchy3"/>
    <dgm:cxn modelId="{E9B4259A-76EA-4CDD-8B7B-DD3710580DD8}" type="presParOf" srcId="{EFB1975E-6CC4-4576-8421-F2902606BDEA}" destId="{AC511037-E4E2-46AC-9C83-F0866F9180BD}" srcOrd="0" destOrd="0" presId="urn:microsoft.com/office/officeart/2005/8/layout/hierarchy3"/>
    <dgm:cxn modelId="{D43A31DE-1A80-4405-AAE3-784C728FA90B}" type="presParOf" srcId="{EFB1975E-6CC4-4576-8421-F2902606BDEA}" destId="{BEA48482-0A2C-4683-A6A8-D5B5C5CF7EA8}" srcOrd="1" destOrd="0" presId="urn:microsoft.com/office/officeart/2005/8/layout/hierarchy3"/>
    <dgm:cxn modelId="{E9C49326-C32A-46EF-BB46-2EAB547CA4DE}" type="presParOf" srcId="{40CB6C1C-2795-4199-A9C2-EE4F95EA4441}" destId="{E14DC80E-8CA8-416F-8655-C2AE13CE342C}" srcOrd="1" destOrd="0" presId="urn:microsoft.com/office/officeart/2005/8/layout/hierarchy3"/>
    <dgm:cxn modelId="{FCB76FFF-6C5A-4525-BA76-E7BAB12B2EAA}" type="presParOf" srcId="{E14DC80E-8CA8-416F-8655-C2AE13CE342C}" destId="{73F1C0E9-90B2-4F7B-8060-A72D0B3901C9}" srcOrd="0" destOrd="0" presId="urn:microsoft.com/office/officeart/2005/8/layout/hierarchy3"/>
    <dgm:cxn modelId="{DA562649-0D4C-4FAC-8893-1BB59F4E9705}" type="presParOf" srcId="{E14DC80E-8CA8-416F-8655-C2AE13CE342C}" destId="{FC845D36-E9E3-4020-80C2-85DBB138BD41}" srcOrd="1" destOrd="0" presId="urn:microsoft.com/office/officeart/2005/8/layout/hierarchy3"/>
    <dgm:cxn modelId="{E2D16897-A263-44DC-B4E2-B4921149F12A}" type="presParOf" srcId="{E14DC80E-8CA8-416F-8655-C2AE13CE342C}" destId="{86387E66-E3F3-486C-9A9C-233FA7628A5C}" srcOrd="2" destOrd="0" presId="urn:microsoft.com/office/officeart/2005/8/layout/hierarchy3"/>
    <dgm:cxn modelId="{64435773-5616-4220-B204-FEA1EEFAE45F}" type="presParOf" srcId="{E14DC80E-8CA8-416F-8655-C2AE13CE342C}" destId="{810861BE-0B84-4260-8D29-24E3CA7B71CC}" srcOrd="3" destOrd="0" presId="urn:microsoft.com/office/officeart/2005/8/layout/hierarchy3"/>
    <dgm:cxn modelId="{E7C25FE8-5833-4B7E-BC26-5D1504D749CA}" type="presParOf" srcId="{E14DC80E-8CA8-416F-8655-C2AE13CE342C}" destId="{C23E9635-C9D2-4DC9-8046-F824E35E7039}" srcOrd="4" destOrd="0" presId="urn:microsoft.com/office/officeart/2005/8/layout/hierarchy3"/>
    <dgm:cxn modelId="{7164A541-D148-45AC-A1B0-BD1198595851}" type="presParOf" srcId="{E14DC80E-8CA8-416F-8655-C2AE13CE342C}" destId="{DC27EA51-48B1-414E-B90D-FB7201C2385E}" srcOrd="5" destOrd="0" presId="urn:microsoft.com/office/officeart/2005/8/layout/hierarchy3"/>
    <dgm:cxn modelId="{C90614A8-1111-4EE6-8D61-CC6FFF7B6116}" type="presParOf" srcId="{E14DC80E-8CA8-416F-8655-C2AE13CE342C}" destId="{CE947B14-6CCF-40B4-A392-AFFDF3F009F7}" srcOrd="6" destOrd="0" presId="urn:microsoft.com/office/officeart/2005/8/layout/hierarchy3"/>
    <dgm:cxn modelId="{3601A29D-531E-444F-9DAB-C1F49BF14272}" type="presParOf" srcId="{E14DC80E-8CA8-416F-8655-C2AE13CE342C}" destId="{D88614A8-1ED1-4F83-A50A-C462787D8406}" srcOrd="7" destOrd="0" presId="urn:microsoft.com/office/officeart/2005/8/layout/hierarchy3"/>
    <dgm:cxn modelId="{2BC6268C-E59D-4476-975E-B9A95CB44592}" type="presParOf" srcId="{E14DC80E-8CA8-416F-8655-C2AE13CE342C}" destId="{63A54A79-5093-4D2D-8DD3-2DD0CB64EC19}" srcOrd="8" destOrd="0" presId="urn:microsoft.com/office/officeart/2005/8/layout/hierarchy3"/>
    <dgm:cxn modelId="{789B8F21-551C-47B4-A0D9-B2BD944B9406}" type="presParOf" srcId="{E14DC80E-8CA8-416F-8655-C2AE13CE342C}" destId="{09992923-EC3D-4458-A98E-492095AA248D}" srcOrd="9" destOrd="0" presId="urn:microsoft.com/office/officeart/2005/8/layout/hierarchy3"/>
    <dgm:cxn modelId="{A3142751-5D99-4E05-91E3-842EE08865F3}" type="presParOf" srcId="{E14DC80E-8CA8-416F-8655-C2AE13CE342C}" destId="{1D036DC9-2928-4E92-856F-22244D3BB70A}" srcOrd="10" destOrd="0" presId="urn:microsoft.com/office/officeart/2005/8/layout/hierarchy3"/>
    <dgm:cxn modelId="{404B47A4-3015-4414-B34E-8A78BC05A029}" type="presParOf" srcId="{E14DC80E-8CA8-416F-8655-C2AE13CE342C}" destId="{DACC98A8-C1D0-4E1C-A098-DDA0E80752A4}" srcOrd="1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1116284-A80E-47FC-BB83-649AD1950A33}" type="doc">
      <dgm:prSet loTypeId="urn:microsoft.com/office/officeart/2005/8/layout/hierarchy3" loCatId="list" qsTypeId="urn:microsoft.com/office/officeart/2005/8/quickstyle/simple1" qsCatId="simple" csTypeId="urn:microsoft.com/office/officeart/2005/8/colors/colorful5" csCatId="colorful" phldr="1"/>
      <dgm:spPr/>
      <dgm:t>
        <a:bodyPr/>
        <a:lstStyle/>
        <a:p>
          <a:endParaRPr lang="en-US"/>
        </a:p>
      </dgm:t>
    </dgm:pt>
    <dgm:pt modelId="{CBFBBEE3-14A4-4C86-8C7E-274D4AA253D9}">
      <dgm:prSet phldrT="[Text]"/>
      <dgm:spPr/>
      <dgm:t>
        <a:bodyPr/>
        <a:lstStyle/>
        <a:p>
          <a:pPr algn="l"/>
          <a:r>
            <a:rPr lang="en-US" dirty="0" smtClean="0"/>
            <a:t>Dual Credit/Dual Enrollment</a:t>
          </a:r>
          <a:endParaRPr lang="en-US" dirty="0"/>
        </a:p>
      </dgm:t>
    </dgm:pt>
    <dgm:pt modelId="{57098A60-1348-43DA-B3D6-C568CE765A40}" type="parTrans" cxnId="{F7F428A6-EE7E-4E50-9F6D-CFDF219AAC6A}">
      <dgm:prSet/>
      <dgm:spPr/>
      <dgm:t>
        <a:bodyPr/>
        <a:lstStyle/>
        <a:p>
          <a:pPr algn="ctr"/>
          <a:endParaRPr lang="en-US"/>
        </a:p>
      </dgm:t>
    </dgm:pt>
    <dgm:pt modelId="{9CA6A163-2F0D-4716-B623-47E3A68958DD}" type="sibTrans" cxnId="{F7F428A6-EE7E-4E50-9F6D-CFDF219AAC6A}">
      <dgm:prSet/>
      <dgm:spPr/>
      <dgm:t>
        <a:bodyPr/>
        <a:lstStyle/>
        <a:p>
          <a:pPr algn="ctr"/>
          <a:endParaRPr lang="en-US"/>
        </a:p>
      </dgm:t>
    </dgm:pt>
    <dgm:pt modelId="{7F0776EF-54C0-4D64-AA7F-9B1E9C5E4A4B}">
      <dgm:prSet custT="1"/>
      <dgm:spPr/>
      <dgm:t>
        <a:bodyPr/>
        <a:lstStyle/>
        <a:p>
          <a:pPr algn="l"/>
          <a:r>
            <a:rPr lang="en-US" sz="2000" dirty="0" smtClean="0"/>
            <a:t>4. Advanced Placement (AP)</a:t>
          </a:r>
        </a:p>
      </dgm:t>
    </dgm:pt>
    <dgm:pt modelId="{CA5A6FAC-5597-40E8-932A-CD569660EFA8}" type="parTrans" cxnId="{C1DC99DC-1F81-46C2-9EC2-C5604AC9BEC1}">
      <dgm:prSet/>
      <dgm:spPr/>
      <dgm:t>
        <a:bodyPr/>
        <a:lstStyle/>
        <a:p>
          <a:pPr algn="ctr"/>
          <a:endParaRPr lang="en-US"/>
        </a:p>
      </dgm:t>
    </dgm:pt>
    <dgm:pt modelId="{906F7F32-4A1D-4859-A272-601D3CB7C34B}" type="sibTrans" cxnId="{C1DC99DC-1F81-46C2-9EC2-C5604AC9BEC1}">
      <dgm:prSet/>
      <dgm:spPr/>
      <dgm:t>
        <a:bodyPr/>
        <a:lstStyle/>
        <a:p>
          <a:pPr algn="ctr"/>
          <a:endParaRPr lang="en-US"/>
        </a:p>
      </dgm:t>
    </dgm:pt>
    <dgm:pt modelId="{4222FCFC-3BBA-4E32-B6C6-0DBAE632652B}">
      <dgm:prSet custT="1"/>
      <dgm:spPr/>
      <dgm:t>
        <a:bodyPr/>
        <a:lstStyle/>
        <a:p>
          <a:pPr algn="l"/>
          <a:r>
            <a:rPr lang="en-US" sz="2000" dirty="0" smtClean="0"/>
            <a:t>5. International Baccalaureate (IB)</a:t>
          </a:r>
        </a:p>
      </dgm:t>
    </dgm:pt>
    <dgm:pt modelId="{A1AFBC0B-5B0D-474B-B4E1-401AC31B1DDD}" type="parTrans" cxnId="{A8B2DFB6-BA94-42B9-88DB-0225C3C1CA59}">
      <dgm:prSet/>
      <dgm:spPr/>
      <dgm:t>
        <a:bodyPr/>
        <a:lstStyle/>
        <a:p>
          <a:pPr algn="ctr"/>
          <a:endParaRPr lang="en-US"/>
        </a:p>
      </dgm:t>
    </dgm:pt>
    <dgm:pt modelId="{7B252C9D-9DA7-409C-B873-DE1E3544C42D}" type="sibTrans" cxnId="{A8B2DFB6-BA94-42B9-88DB-0225C3C1CA59}">
      <dgm:prSet/>
      <dgm:spPr/>
      <dgm:t>
        <a:bodyPr/>
        <a:lstStyle/>
        <a:p>
          <a:pPr algn="ctr"/>
          <a:endParaRPr lang="en-US"/>
        </a:p>
      </dgm:t>
    </dgm:pt>
    <dgm:pt modelId="{3E46EF3C-5B5A-4AC7-AFFD-82205E6361E0}">
      <dgm:prSet custT="1"/>
      <dgm:spPr/>
      <dgm:t>
        <a:bodyPr/>
        <a:lstStyle/>
        <a:p>
          <a:pPr algn="l"/>
          <a:r>
            <a:rPr lang="en-US" sz="2000" dirty="0" smtClean="0"/>
            <a:t>6. Cambridge</a:t>
          </a:r>
        </a:p>
      </dgm:t>
    </dgm:pt>
    <dgm:pt modelId="{52953E96-D3F0-447B-B652-6C783F94281B}" type="parTrans" cxnId="{74A5CF9E-2159-4878-A99C-444BC8793B58}">
      <dgm:prSet/>
      <dgm:spPr/>
      <dgm:t>
        <a:bodyPr/>
        <a:lstStyle/>
        <a:p>
          <a:pPr algn="ctr"/>
          <a:endParaRPr lang="en-US"/>
        </a:p>
      </dgm:t>
    </dgm:pt>
    <dgm:pt modelId="{6F019A98-C026-45F6-8D26-A345EA6F63A7}" type="sibTrans" cxnId="{74A5CF9E-2159-4878-A99C-444BC8793B58}">
      <dgm:prSet/>
      <dgm:spPr/>
      <dgm:t>
        <a:bodyPr/>
        <a:lstStyle/>
        <a:p>
          <a:pPr algn="ctr"/>
          <a:endParaRPr lang="en-US"/>
        </a:p>
      </dgm:t>
    </dgm:pt>
    <dgm:pt modelId="{FE92B213-7496-428C-9A38-35A2AF683E69}">
      <dgm:prSet custT="1"/>
      <dgm:spPr/>
      <dgm:t>
        <a:bodyPr/>
        <a:lstStyle/>
        <a:p>
          <a:pPr algn="l"/>
          <a:r>
            <a:rPr lang="en-US" sz="2000" dirty="0" smtClean="0"/>
            <a:t>2. College in the High School</a:t>
          </a:r>
        </a:p>
      </dgm:t>
    </dgm:pt>
    <dgm:pt modelId="{016ADC89-E2FD-4B5D-B186-6B9AA50C0F37}" type="parTrans" cxnId="{B83A9196-0BA5-4C53-A04E-B2FEE000B600}">
      <dgm:prSet/>
      <dgm:spPr/>
      <dgm:t>
        <a:bodyPr/>
        <a:lstStyle/>
        <a:p>
          <a:pPr algn="ctr"/>
          <a:endParaRPr lang="en-US"/>
        </a:p>
      </dgm:t>
    </dgm:pt>
    <dgm:pt modelId="{D64E6DB3-49A2-4FB3-A38D-DE5D300FF68C}" type="sibTrans" cxnId="{B83A9196-0BA5-4C53-A04E-B2FEE000B600}">
      <dgm:prSet/>
      <dgm:spPr/>
      <dgm:t>
        <a:bodyPr/>
        <a:lstStyle/>
        <a:p>
          <a:pPr algn="ctr"/>
          <a:endParaRPr lang="en-US"/>
        </a:p>
      </dgm:t>
    </dgm:pt>
    <dgm:pt modelId="{364E5669-374B-4F92-A1DD-AE9E3B0EEEF4}">
      <dgm:prSet custT="1"/>
      <dgm:spPr/>
      <dgm:t>
        <a:bodyPr/>
        <a:lstStyle/>
        <a:p>
          <a:pPr algn="l"/>
          <a:r>
            <a:rPr lang="en-US" sz="2000" dirty="0" smtClean="0"/>
            <a:t>1. Running Start</a:t>
          </a:r>
        </a:p>
      </dgm:t>
    </dgm:pt>
    <dgm:pt modelId="{D66E75E6-C65C-43E0-B77E-72E668943459}" type="parTrans" cxnId="{09C57EDB-399A-4F6F-8F83-415DE6806065}">
      <dgm:prSet/>
      <dgm:spPr/>
      <dgm:t>
        <a:bodyPr/>
        <a:lstStyle/>
        <a:p>
          <a:pPr algn="ctr"/>
          <a:endParaRPr lang="en-US"/>
        </a:p>
      </dgm:t>
    </dgm:pt>
    <dgm:pt modelId="{8E1DFCA8-4EBC-4710-8F74-1478FBF6ED79}" type="sibTrans" cxnId="{09C57EDB-399A-4F6F-8F83-415DE6806065}">
      <dgm:prSet/>
      <dgm:spPr/>
      <dgm:t>
        <a:bodyPr/>
        <a:lstStyle/>
        <a:p>
          <a:pPr algn="ctr"/>
          <a:endParaRPr lang="en-US"/>
        </a:p>
      </dgm:t>
    </dgm:pt>
    <dgm:pt modelId="{05C66936-F630-49FB-A23A-1E37B9301B4A}">
      <dgm:prSet custT="1"/>
      <dgm:spPr/>
      <dgm:t>
        <a:bodyPr/>
        <a:lstStyle/>
        <a:p>
          <a:pPr algn="l"/>
          <a:r>
            <a:rPr lang="en-US" sz="2000" dirty="0" smtClean="0"/>
            <a:t>3. Tech Prep</a:t>
          </a:r>
          <a:endParaRPr lang="en-US" sz="2000" dirty="0"/>
        </a:p>
      </dgm:t>
    </dgm:pt>
    <dgm:pt modelId="{E9BC6865-26EE-41AB-9C32-F6EEBE949139}" type="parTrans" cxnId="{72FDF88A-8265-4298-A5C1-5A66A9C47E30}">
      <dgm:prSet/>
      <dgm:spPr/>
      <dgm:t>
        <a:bodyPr/>
        <a:lstStyle/>
        <a:p>
          <a:endParaRPr lang="en-US"/>
        </a:p>
      </dgm:t>
    </dgm:pt>
    <dgm:pt modelId="{DF30DBF2-63DE-484A-A5A8-D4CEDECDAD8B}" type="sibTrans" cxnId="{72FDF88A-8265-4298-A5C1-5A66A9C47E30}">
      <dgm:prSet/>
      <dgm:spPr/>
      <dgm:t>
        <a:bodyPr/>
        <a:lstStyle/>
        <a:p>
          <a:endParaRPr lang="en-US"/>
        </a:p>
      </dgm:t>
    </dgm:pt>
    <dgm:pt modelId="{2FBA64A8-5E1A-472C-B52C-68CE89C2C05D}" type="pres">
      <dgm:prSet presAssocID="{C1116284-A80E-47FC-BB83-649AD1950A33}" presName="diagram" presStyleCnt="0">
        <dgm:presLayoutVars>
          <dgm:chPref val="1"/>
          <dgm:dir/>
          <dgm:animOne val="branch"/>
          <dgm:animLvl val="lvl"/>
          <dgm:resizeHandles/>
        </dgm:presLayoutVars>
      </dgm:prSet>
      <dgm:spPr/>
      <dgm:t>
        <a:bodyPr/>
        <a:lstStyle/>
        <a:p>
          <a:endParaRPr lang="en-US"/>
        </a:p>
      </dgm:t>
    </dgm:pt>
    <dgm:pt modelId="{40CB6C1C-2795-4199-A9C2-EE4F95EA4441}" type="pres">
      <dgm:prSet presAssocID="{CBFBBEE3-14A4-4C86-8C7E-274D4AA253D9}" presName="root" presStyleCnt="0"/>
      <dgm:spPr/>
      <dgm:t>
        <a:bodyPr/>
        <a:lstStyle/>
        <a:p>
          <a:endParaRPr lang="en-US"/>
        </a:p>
      </dgm:t>
    </dgm:pt>
    <dgm:pt modelId="{EFB1975E-6CC4-4576-8421-F2902606BDEA}" type="pres">
      <dgm:prSet presAssocID="{CBFBBEE3-14A4-4C86-8C7E-274D4AA253D9}" presName="rootComposite" presStyleCnt="0"/>
      <dgm:spPr/>
      <dgm:t>
        <a:bodyPr/>
        <a:lstStyle/>
        <a:p>
          <a:endParaRPr lang="en-US"/>
        </a:p>
      </dgm:t>
    </dgm:pt>
    <dgm:pt modelId="{AC511037-E4E2-46AC-9C83-F0866F9180BD}" type="pres">
      <dgm:prSet presAssocID="{CBFBBEE3-14A4-4C86-8C7E-274D4AA253D9}" presName="rootText" presStyleLbl="node1" presStyleIdx="0" presStyleCnt="1" custScaleX="345654"/>
      <dgm:spPr/>
      <dgm:t>
        <a:bodyPr/>
        <a:lstStyle/>
        <a:p>
          <a:endParaRPr lang="en-US"/>
        </a:p>
      </dgm:t>
    </dgm:pt>
    <dgm:pt modelId="{BEA48482-0A2C-4683-A6A8-D5B5C5CF7EA8}" type="pres">
      <dgm:prSet presAssocID="{CBFBBEE3-14A4-4C86-8C7E-274D4AA253D9}" presName="rootConnector" presStyleLbl="node1" presStyleIdx="0" presStyleCnt="1"/>
      <dgm:spPr/>
      <dgm:t>
        <a:bodyPr/>
        <a:lstStyle/>
        <a:p>
          <a:endParaRPr lang="en-US"/>
        </a:p>
      </dgm:t>
    </dgm:pt>
    <dgm:pt modelId="{E14DC80E-8CA8-416F-8655-C2AE13CE342C}" type="pres">
      <dgm:prSet presAssocID="{CBFBBEE3-14A4-4C86-8C7E-274D4AA253D9}" presName="childShape" presStyleCnt="0"/>
      <dgm:spPr/>
      <dgm:t>
        <a:bodyPr/>
        <a:lstStyle/>
        <a:p>
          <a:endParaRPr lang="en-US"/>
        </a:p>
      </dgm:t>
    </dgm:pt>
    <dgm:pt modelId="{CE947B14-6CCF-40B4-A392-AFFDF3F009F7}" type="pres">
      <dgm:prSet presAssocID="{CA5A6FAC-5597-40E8-932A-CD569660EFA8}" presName="Name13" presStyleLbl="parChTrans1D2" presStyleIdx="0" presStyleCnt="6"/>
      <dgm:spPr/>
      <dgm:t>
        <a:bodyPr/>
        <a:lstStyle/>
        <a:p>
          <a:endParaRPr lang="en-US"/>
        </a:p>
      </dgm:t>
    </dgm:pt>
    <dgm:pt modelId="{D88614A8-1ED1-4F83-A50A-C462787D8406}" type="pres">
      <dgm:prSet presAssocID="{7F0776EF-54C0-4D64-AA7F-9B1E9C5E4A4B}" presName="childText" presStyleLbl="bgAcc1" presStyleIdx="0" presStyleCnt="6" custScaleX="409361" custLinFactY="174228" custLinFactNeighborX="3096" custLinFactNeighborY="200000">
        <dgm:presLayoutVars>
          <dgm:bulletEnabled val="1"/>
        </dgm:presLayoutVars>
      </dgm:prSet>
      <dgm:spPr/>
      <dgm:t>
        <a:bodyPr/>
        <a:lstStyle/>
        <a:p>
          <a:endParaRPr lang="en-US"/>
        </a:p>
      </dgm:t>
    </dgm:pt>
    <dgm:pt modelId="{63A54A79-5093-4D2D-8DD3-2DD0CB64EC19}" type="pres">
      <dgm:prSet presAssocID="{A1AFBC0B-5B0D-474B-B4E1-401AC31B1DDD}" presName="Name13" presStyleLbl="parChTrans1D2" presStyleIdx="1" presStyleCnt="6"/>
      <dgm:spPr/>
      <dgm:t>
        <a:bodyPr/>
        <a:lstStyle/>
        <a:p>
          <a:endParaRPr lang="en-US"/>
        </a:p>
      </dgm:t>
    </dgm:pt>
    <dgm:pt modelId="{09992923-EC3D-4458-A98E-492095AA248D}" type="pres">
      <dgm:prSet presAssocID="{4222FCFC-3BBA-4E32-B6C6-0DBAE632652B}" presName="childText" presStyleLbl="bgAcc1" presStyleIdx="1" presStyleCnt="6" custScaleX="413133" custLinFactY="170690" custLinFactNeighborX="3096" custLinFactNeighborY="200000">
        <dgm:presLayoutVars>
          <dgm:bulletEnabled val="1"/>
        </dgm:presLayoutVars>
      </dgm:prSet>
      <dgm:spPr/>
      <dgm:t>
        <a:bodyPr/>
        <a:lstStyle/>
        <a:p>
          <a:endParaRPr lang="en-US"/>
        </a:p>
      </dgm:t>
    </dgm:pt>
    <dgm:pt modelId="{1D036DC9-2928-4E92-856F-22244D3BB70A}" type="pres">
      <dgm:prSet presAssocID="{52953E96-D3F0-447B-B652-6C783F94281B}" presName="Name13" presStyleLbl="parChTrans1D2" presStyleIdx="2" presStyleCnt="6"/>
      <dgm:spPr/>
      <dgm:t>
        <a:bodyPr/>
        <a:lstStyle/>
        <a:p>
          <a:endParaRPr lang="en-US"/>
        </a:p>
      </dgm:t>
    </dgm:pt>
    <dgm:pt modelId="{DACC98A8-C1D0-4E1C-A098-DDA0E80752A4}" type="pres">
      <dgm:prSet presAssocID="{3E46EF3C-5B5A-4AC7-AFFD-82205E6361E0}" presName="childText" presStyleLbl="bgAcc1" presStyleIdx="2" presStyleCnt="6" custScaleX="413133" custLinFactY="167153" custLinFactNeighborX="3096" custLinFactNeighborY="200000">
        <dgm:presLayoutVars>
          <dgm:bulletEnabled val="1"/>
        </dgm:presLayoutVars>
      </dgm:prSet>
      <dgm:spPr/>
      <dgm:t>
        <a:bodyPr/>
        <a:lstStyle/>
        <a:p>
          <a:endParaRPr lang="en-US"/>
        </a:p>
      </dgm:t>
    </dgm:pt>
    <dgm:pt modelId="{372455CB-2D86-4279-A5F7-548D93CB73B3}" type="pres">
      <dgm:prSet presAssocID="{D66E75E6-C65C-43E0-B77E-72E668943459}" presName="Name13" presStyleLbl="parChTrans1D2" presStyleIdx="3" presStyleCnt="6"/>
      <dgm:spPr/>
      <dgm:t>
        <a:bodyPr/>
        <a:lstStyle/>
        <a:p>
          <a:endParaRPr lang="en-US"/>
        </a:p>
      </dgm:t>
    </dgm:pt>
    <dgm:pt modelId="{D212AE5D-5E31-4145-9482-63EA8524CCD1}" type="pres">
      <dgm:prSet presAssocID="{364E5669-374B-4F92-A1DD-AE9E3B0EEEF4}" presName="childText" presStyleLbl="bgAcc1" presStyleIdx="3" presStyleCnt="6" custScaleX="345654" custLinFactY="-165161" custLinFactNeighborX="3096" custLinFactNeighborY="-200000">
        <dgm:presLayoutVars>
          <dgm:bulletEnabled val="1"/>
        </dgm:presLayoutVars>
      </dgm:prSet>
      <dgm:spPr/>
      <dgm:t>
        <a:bodyPr/>
        <a:lstStyle/>
        <a:p>
          <a:endParaRPr lang="en-US"/>
        </a:p>
      </dgm:t>
    </dgm:pt>
    <dgm:pt modelId="{C810557C-2795-4120-ABA3-FB0F989BA58B}" type="pres">
      <dgm:prSet presAssocID="{016ADC89-E2FD-4B5D-B186-6B9AA50C0F37}" presName="Name13" presStyleLbl="parChTrans1D2" presStyleIdx="4" presStyleCnt="6"/>
      <dgm:spPr/>
      <dgm:t>
        <a:bodyPr/>
        <a:lstStyle/>
        <a:p>
          <a:endParaRPr lang="en-US"/>
        </a:p>
      </dgm:t>
    </dgm:pt>
    <dgm:pt modelId="{35DACFCD-3CEF-46A7-BC35-A19779C78503}" type="pres">
      <dgm:prSet presAssocID="{FE92B213-7496-428C-9A38-35A2AF683E69}" presName="childText" presStyleLbl="bgAcc1" presStyleIdx="4" presStyleCnt="6" custScaleX="345654" custLinFactY="-168698" custLinFactNeighborX="3096" custLinFactNeighborY="-200000">
        <dgm:presLayoutVars>
          <dgm:bulletEnabled val="1"/>
        </dgm:presLayoutVars>
      </dgm:prSet>
      <dgm:spPr/>
      <dgm:t>
        <a:bodyPr/>
        <a:lstStyle/>
        <a:p>
          <a:endParaRPr lang="en-US"/>
        </a:p>
      </dgm:t>
    </dgm:pt>
    <dgm:pt modelId="{8CD57924-DFFC-42A4-838F-DFB89C7432D3}" type="pres">
      <dgm:prSet presAssocID="{E9BC6865-26EE-41AB-9C32-F6EEBE949139}" presName="Name13" presStyleLbl="parChTrans1D2" presStyleIdx="5" presStyleCnt="6"/>
      <dgm:spPr/>
      <dgm:t>
        <a:bodyPr/>
        <a:lstStyle/>
        <a:p>
          <a:endParaRPr lang="en-US"/>
        </a:p>
      </dgm:t>
    </dgm:pt>
    <dgm:pt modelId="{DCE44811-A903-4B31-A9FA-110A3C964BBC}" type="pres">
      <dgm:prSet presAssocID="{05C66936-F630-49FB-A23A-1E37B9301B4A}" presName="childText" presStyleLbl="bgAcc1" presStyleIdx="5" presStyleCnt="6" custScaleX="345654" custLinFactY="-172236" custLinFactNeighborX="3096" custLinFactNeighborY="-200000">
        <dgm:presLayoutVars>
          <dgm:bulletEnabled val="1"/>
        </dgm:presLayoutVars>
      </dgm:prSet>
      <dgm:spPr/>
      <dgm:t>
        <a:bodyPr/>
        <a:lstStyle/>
        <a:p>
          <a:endParaRPr lang="en-US"/>
        </a:p>
      </dgm:t>
    </dgm:pt>
  </dgm:ptLst>
  <dgm:cxnLst>
    <dgm:cxn modelId="{72FDF88A-8265-4298-A5C1-5A66A9C47E30}" srcId="{CBFBBEE3-14A4-4C86-8C7E-274D4AA253D9}" destId="{05C66936-F630-49FB-A23A-1E37B9301B4A}" srcOrd="5" destOrd="0" parTransId="{E9BC6865-26EE-41AB-9C32-F6EEBE949139}" sibTransId="{DF30DBF2-63DE-484A-A5A8-D4CEDECDAD8B}"/>
    <dgm:cxn modelId="{1BD9F563-7C9D-45A9-BE00-E8127934C5B9}" type="presOf" srcId="{CBFBBEE3-14A4-4C86-8C7E-274D4AA253D9}" destId="{BEA48482-0A2C-4683-A6A8-D5B5C5CF7EA8}" srcOrd="1" destOrd="0" presId="urn:microsoft.com/office/officeart/2005/8/layout/hierarchy3"/>
    <dgm:cxn modelId="{A8B2DFB6-BA94-42B9-88DB-0225C3C1CA59}" srcId="{CBFBBEE3-14A4-4C86-8C7E-274D4AA253D9}" destId="{4222FCFC-3BBA-4E32-B6C6-0DBAE632652B}" srcOrd="1" destOrd="0" parTransId="{A1AFBC0B-5B0D-474B-B4E1-401AC31B1DDD}" sibTransId="{7B252C9D-9DA7-409C-B873-DE1E3544C42D}"/>
    <dgm:cxn modelId="{E35C8EC1-EEFC-41E2-9499-15EC51432477}" type="presOf" srcId="{E9BC6865-26EE-41AB-9C32-F6EEBE949139}" destId="{8CD57924-DFFC-42A4-838F-DFB89C7432D3}" srcOrd="0" destOrd="0" presId="urn:microsoft.com/office/officeart/2005/8/layout/hierarchy3"/>
    <dgm:cxn modelId="{4EE8DB90-2BF9-4629-95D7-21F7A56C2690}" type="presOf" srcId="{52953E96-D3F0-447B-B652-6C783F94281B}" destId="{1D036DC9-2928-4E92-856F-22244D3BB70A}" srcOrd="0" destOrd="0" presId="urn:microsoft.com/office/officeart/2005/8/layout/hierarchy3"/>
    <dgm:cxn modelId="{29A8F19A-C6BE-4754-BD87-1D0FE721725E}" type="presOf" srcId="{CBFBBEE3-14A4-4C86-8C7E-274D4AA253D9}" destId="{AC511037-E4E2-46AC-9C83-F0866F9180BD}" srcOrd="0" destOrd="0" presId="urn:microsoft.com/office/officeart/2005/8/layout/hierarchy3"/>
    <dgm:cxn modelId="{9BEADA71-8157-413D-A2A9-88FC4F44745B}" type="presOf" srcId="{D66E75E6-C65C-43E0-B77E-72E668943459}" destId="{372455CB-2D86-4279-A5F7-548D93CB73B3}" srcOrd="0" destOrd="0" presId="urn:microsoft.com/office/officeart/2005/8/layout/hierarchy3"/>
    <dgm:cxn modelId="{D257777F-2BF2-4254-9858-3F291B2F713D}" type="presOf" srcId="{7F0776EF-54C0-4D64-AA7F-9B1E9C5E4A4B}" destId="{D88614A8-1ED1-4F83-A50A-C462787D8406}" srcOrd="0" destOrd="0" presId="urn:microsoft.com/office/officeart/2005/8/layout/hierarchy3"/>
    <dgm:cxn modelId="{C1DC99DC-1F81-46C2-9EC2-C5604AC9BEC1}" srcId="{CBFBBEE3-14A4-4C86-8C7E-274D4AA253D9}" destId="{7F0776EF-54C0-4D64-AA7F-9B1E9C5E4A4B}" srcOrd="0" destOrd="0" parTransId="{CA5A6FAC-5597-40E8-932A-CD569660EFA8}" sibTransId="{906F7F32-4A1D-4859-A272-601D3CB7C34B}"/>
    <dgm:cxn modelId="{39B0E99E-6DD1-4070-A25E-E4B6AEEE563F}" type="presOf" srcId="{364E5669-374B-4F92-A1DD-AE9E3B0EEEF4}" destId="{D212AE5D-5E31-4145-9482-63EA8524CCD1}" srcOrd="0" destOrd="0" presId="urn:microsoft.com/office/officeart/2005/8/layout/hierarchy3"/>
    <dgm:cxn modelId="{47F13B89-3301-43B2-8955-0B9F9CB08628}" type="presOf" srcId="{4222FCFC-3BBA-4E32-B6C6-0DBAE632652B}" destId="{09992923-EC3D-4458-A98E-492095AA248D}" srcOrd="0" destOrd="0" presId="urn:microsoft.com/office/officeart/2005/8/layout/hierarchy3"/>
    <dgm:cxn modelId="{762EE429-A024-40EC-9902-7AB7C4A76005}" type="presOf" srcId="{C1116284-A80E-47FC-BB83-649AD1950A33}" destId="{2FBA64A8-5E1A-472C-B52C-68CE89C2C05D}" srcOrd="0" destOrd="0" presId="urn:microsoft.com/office/officeart/2005/8/layout/hierarchy3"/>
    <dgm:cxn modelId="{F569C3C4-AEA1-436B-B4AA-9702ED150CC7}" type="presOf" srcId="{05C66936-F630-49FB-A23A-1E37B9301B4A}" destId="{DCE44811-A903-4B31-A9FA-110A3C964BBC}" srcOrd="0" destOrd="0" presId="urn:microsoft.com/office/officeart/2005/8/layout/hierarchy3"/>
    <dgm:cxn modelId="{F7F428A6-EE7E-4E50-9F6D-CFDF219AAC6A}" srcId="{C1116284-A80E-47FC-BB83-649AD1950A33}" destId="{CBFBBEE3-14A4-4C86-8C7E-274D4AA253D9}" srcOrd="0" destOrd="0" parTransId="{57098A60-1348-43DA-B3D6-C568CE765A40}" sibTransId="{9CA6A163-2F0D-4716-B623-47E3A68958DD}"/>
    <dgm:cxn modelId="{77D05393-055E-44E5-8784-4DBD1437CF34}" type="presOf" srcId="{FE92B213-7496-428C-9A38-35A2AF683E69}" destId="{35DACFCD-3CEF-46A7-BC35-A19779C78503}" srcOrd="0" destOrd="0" presId="urn:microsoft.com/office/officeart/2005/8/layout/hierarchy3"/>
    <dgm:cxn modelId="{340C6684-F11B-4D26-8C03-0FDF1A73E6B4}" type="presOf" srcId="{A1AFBC0B-5B0D-474B-B4E1-401AC31B1DDD}" destId="{63A54A79-5093-4D2D-8DD3-2DD0CB64EC19}" srcOrd="0" destOrd="0" presId="urn:microsoft.com/office/officeart/2005/8/layout/hierarchy3"/>
    <dgm:cxn modelId="{74A5CF9E-2159-4878-A99C-444BC8793B58}" srcId="{CBFBBEE3-14A4-4C86-8C7E-274D4AA253D9}" destId="{3E46EF3C-5B5A-4AC7-AFFD-82205E6361E0}" srcOrd="2" destOrd="0" parTransId="{52953E96-D3F0-447B-B652-6C783F94281B}" sibTransId="{6F019A98-C026-45F6-8D26-A345EA6F63A7}"/>
    <dgm:cxn modelId="{3F2381E3-B8EB-496F-81E7-A3F727727BEF}" type="presOf" srcId="{CA5A6FAC-5597-40E8-932A-CD569660EFA8}" destId="{CE947B14-6CCF-40B4-A392-AFFDF3F009F7}" srcOrd="0" destOrd="0" presId="urn:microsoft.com/office/officeart/2005/8/layout/hierarchy3"/>
    <dgm:cxn modelId="{333E4B2C-A8E5-4D16-94A0-87ABB52D6CB1}" type="presOf" srcId="{3E46EF3C-5B5A-4AC7-AFFD-82205E6361E0}" destId="{DACC98A8-C1D0-4E1C-A098-DDA0E80752A4}" srcOrd="0" destOrd="0" presId="urn:microsoft.com/office/officeart/2005/8/layout/hierarchy3"/>
    <dgm:cxn modelId="{09C57EDB-399A-4F6F-8F83-415DE6806065}" srcId="{CBFBBEE3-14A4-4C86-8C7E-274D4AA253D9}" destId="{364E5669-374B-4F92-A1DD-AE9E3B0EEEF4}" srcOrd="3" destOrd="0" parTransId="{D66E75E6-C65C-43E0-B77E-72E668943459}" sibTransId="{8E1DFCA8-4EBC-4710-8F74-1478FBF6ED79}"/>
    <dgm:cxn modelId="{B83A9196-0BA5-4C53-A04E-B2FEE000B600}" srcId="{CBFBBEE3-14A4-4C86-8C7E-274D4AA253D9}" destId="{FE92B213-7496-428C-9A38-35A2AF683E69}" srcOrd="4" destOrd="0" parTransId="{016ADC89-E2FD-4B5D-B186-6B9AA50C0F37}" sibTransId="{D64E6DB3-49A2-4FB3-A38D-DE5D300FF68C}"/>
    <dgm:cxn modelId="{3D69F2CE-1AFE-4D5E-88E4-1D264ED955F5}" type="presOf" srcId="{016ADC89-E2FD-4B5D-B186-6B9AA50C0F37}" destId="{C810557C-2795-4120-ABA3-FB0F989BA58B}" srcOrd="0" destOrd="0" presId="urn:microsoft.com/office/officeart/2005/8/layout/hierarchy3"/>
    <dgm:cxn modelId="{1FE94C97-982B-4A31-8DB5-25469BDC5F05}" type="presParOf" srcId="{2FBA64A8-5E1A-472C-B52C-68CE89C2C05D}" destId="{40CB6C1C-2795-4199-A9C2-EE4F95EA4441}" srcOrd="0" destOrd="0" presId="urn:microsoft.com/office/officeart/2005/8/layout/hierarchy3"/>
    <dgm:cxn modelId="{227FB35A-5B01-4783-AEB2-F6D2CF01C1EB}" type="presParOf" srcId="{40CB6C1C-2795-4199-A9C2-EE4F95EA4441}" destId="{EFB1975E-6CC4-4576-8421-F2902606BDEA}" srcOrd="0" destOrd="0" presId="urn:microsoft.com/office/officeart/2005/8/layout/hierarchy3"/>
    <dgm:cxn modelId="{082179DC-FD77-4D50-90E6-35B2F89341DC}" type="presParOf" srcId="{EFB1975E-6CC4-4576-8421-F2902606BDEA}" destId="{AC511037-E4E2-46AC-9C83-F0866F9180BD}" srcOrd="0" destOrd="0" presId="urn:microsoft.com/office/officeart/2005/8/layout/hierarchy3"/>
    <dgm:cxn modelId="{C6E3B58E-AC07-425F-A979-70878B6C8300}" type="presParOf" srcId="{EFB1975E-6CC4-4576-8421-F2902606BDEA}" destId="{BEA48482-0A2C-4683-A6A8-D5B5C5CF7EA8}" srcOrd="1" destOrd="0" presId="urn:microsoft.com/office/officeart/2005/8/layout/hierarchy3"/>
    <dgm:cxn modelId="{C523D888-472D-4D35-8623-B277700FD965}" type="presParOf" srcId="{40CB6C1C-2795-4199-A9C2-EE4F95EA4441}" destId="{E14DC80E-8CA8-416F-8655-C2AE13CE342C}" srcOrd="1" destOrd="0" presId="urn:microsoft.com/office/officeart/2005/8/layout/hierarchy3"/>
    <dgm:cxn modelId="{B2BA1784-DBB4-4C0C-B2C1-DB07D4BC2443}" type="presParOf" srcId="{E14DC80E-8CA8-416F-8655-C2AE13CE342C}" destId="{CE947B14-6CCF-40B4-A392-AFFDF3F009F7}" srcOrd="0" destOrd="0" presId="urn:microsoft.com/office/officeart/2005/8/layout/hierarchy3"/>
    <dgm:cxn modelId="{CDCD12D9-BB5C-4A13-8858-837B6610DFB9}" type="presParOf" srcId="{E14DC80E-8CA8-416F-8655-C2AE13CE342C}" destId="{D88614A8-1ED1-4F83-A50A-C462787D8406}" srcOrd="1" destOrd="0" presId="urn:microsoft.com/office/officeart/2005/8/layout/hierarchy3"/>
    <dgm:cxn modelId="{55394715-917B-47D6-86BC-F81DE478DCDA}" type="presParOf" srcId="{E14DC80E-8CA8-416F-8655-C2AE13CE342C}" destId="{63A54A79-5093-4D2D-8DD3-2DD0CB64EC19}" srcOrd="2" destOrd="0" presId="urn:microsoft.com/office/officeart/2005/8/layout/hierarchy3"/>
    <dgm:cxn modelId="{C835174F-865D-49B4-8FE9-DE1F701CCC16}" type="presParOf" srcId="{E14DC80E-8CA8-416F-8655-C2AE13CE342C}" destId="{09992923-EC3D-4458-A98E-492095AA248D}" srcOrd="3" destOrd="0" presId="urn:microsoft.com/office/officeart/2005/8/layout/hierarchy3"/>
    <dgm:cxn modelId="{F4FE25E5-AB85-4DBB-99FA-AFBC0B6DBF7E}" type="presParOf" srcId="{E14DC80E-8CA8-416F-8655-C2AE13CE342C}" destId="{1D036DC9-2928-4E92-856F-22244D3BB70A}" srcOrd="4" destOrd="0" presId="urn:microsoft.com/office/officeart/2005/8/layout/hierarchy3"/>
    <dgm:cxn modelId="{2A1E3295-1A39-4899-9A10-A1731872C65F}" type="presParOf" srcId="{E14DC80E-8CA8-416F-8655-C2AE13CE342C}" destId="{DACC98A8-C1D0-4E1C-A098-DDA0E80752A4}" srcOrd="5" destOrd="0" presId="urn:microsoft.com/office/officeart/2005/8/layout/hierarchy3"/>
    <dgm:cxn modelId="{1A6936BA-9B3A-4390-9A51-4F34D9CCC263}" type="presParOf" srcId="{E14DC80E-8CA8-416F-8655-C2AE13CE342C}" destId="{372455CB-2D86-4279-A5F7-548D93CB73B3}" srcOrd="6" destOrd="0" presId="urn:microsoft.com/office/officeart/2005/8/layout/hierarchy3"/>
    <dgm:cxn modelId="{22C40299-ACEC-4A31-894F-C55166A04DC6}" type="presParOf" srcId="{E14DC80E-8CA8-416F-8655-C2AE13CE342C}" destId="{D212AE5D-5E31-4145-9482-63EA8524CCD1}" srcOrd="7" destOrd="0" presId="urn:microsoft.com/office/officeart/2005/8/layout/hierarchy3"/>
    <dgm:cxn modelId="{531E9118-A0AB-4326-8A01-B717585FA308}" type="presParOf" srcId="{E14DC80E-8CA8-416F-8655-C2AE13CE342C}" destId="{C810557C-2795-4120-ABA3-FB0F989BA58B}" srcOrd="8" destOrd="0" presId="urn:microsoft.com/office/officeart/2005/8/layout/hierarchy3"/>
    <dgm:cxn modelId="{C583993C-53E7-4BD6-A078-9D3CDA50C006}" type="presParOf" srcId="{E14DC80E-8CA8-416F-8655-C2AE13CE342C}" destId="{35DACFCD-3CEF-46A7-BC35-A19779C78503}" srcOrd="9" destOrd="0" presId="urn:microsoft.com/office/officeart/2005/8/layout/hierarchy3"/>
    <dgm:cxn modelId="{530E8330-B792-4B76-BF12-DE87820D7E53}" type="presParOf" srcId="{E14DC80E-8CA8-416F-8655-C2AE13CE342C}" destId="{8CD57924-DFFC-42A4-838F-DFB89C7432D3}" srcOrd="10" destOrd="0" presId="urn:microsoft.com/office/officeart/2005/8/layout/hierarchy3"/>
    <dgm:cxn modelId="{2F75C715-BD16-4E30-9B1B-503A6D443CAF}" type="presParOf" srcId="{E14DC80E-8CA8-416F-8655-C2AE13CE342C}" destId="{DCE44811-A903-4B31-A9FA-110A3C964BBC}" srcOrd="1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5DD7F9B-4A63-4960-8A05-35AFF1B21834}" type="doc">
      <dgm:prSet loTypeId="urn:diagrams.loki3.com/VaryingWidthList+Icon" loCatId="list" qsTypeId="urn:microsoft.com/office/officeart/2005/8/quickstyle/simple1" qsCatId="simple" csTypeId="urn:microsoft.com/office/officeart/2005/8/colors/colorful5" csCatId="colorful" phldr="1"/>
      <dgm:spPr/>
      <dgm:t>
        <a:bodyPr/>
        <a:lstStyle/>
        <a:p>
          <a:endParaRPr lang="en-US"/>
        </a:p>
      </dgm:t>
    </dgm:pt>
    <dgm:pt modelId="{F3E2EAD8-F185-4B3D-BC96-51C0898DF308}">
      <dgm:prSet phldrT="[Text]"/>
      <dgm:spPr/>
      <dgm:t>
        <a:bodyPr/>
        <a:lstStyle/>
        <a:p>
          <a:pPr>
            <a:spcBef>
              <a:spcPts val="0"/>
            </a:spcBef>
            <a:spcAft>
              <a:spcPts val="0"/>
            </a:spcAft>
          </a:pPr>
          <a:r>
            <a:rPr lang="en-US" dirty="0" smtClean="0"/>
            <a:t>Clear information about each option. </a:t>
          </a:r>
          <a:endParaRPr lang="en-US" dirty="0"/>
        </a:p>
      </dgm:t>
    </dgm:pt>
    <dgm:pt modelId="{AEAEB145-C0D0-4636-8CA0-BCA03086841A}" type="parTrans" cxnId="{8EE41714-65E5-40E1-98C4-0B231117BA88}">
      <dgm:prSet/>
      <dgm:spPr/>
      <dgm:t>
        <a:bodyPr/>
        <a:lstStyle/>
        <a:p>
          <a:pPr>
            <a:spcBef>
              <a:spcPts val="0"/>
            </a:spcBef>
            <a:spcAft>
              <a:spcPts val="0"/>
            </a:spcAft>
          </a:pPr>
          <a:endParaRPr lang="en-US"/>
        </a:p>
      </dgm:t>
    </dgm:pt>
    <dgm:pt modelId="{5C6303C6-D917-4388-8373-FD40DE60B07C}" type="sibTrans" cxnId="{8EE41714-65E5-40E1-98C4-0B231117BA88}">
      <dgm:prSet/>
      <dgm:spPr/>
      <dgm:t>
        <a:bodyPr/>
        <a:lstStyle/>
        <a:p>
          <a:pPr>
            <a:spcBef>
              <a:spcPts val="0"/>
            </a:spcBef>
            <a:spcAft>
              <a:spcPts val="0"/>
            </a:spcAft>
          </a:pPr>
          <a:endParaRPr lang="en-US"/>
        </a:p>
      </dgm:t>
    </dgm:pt>
    <dgm:pt modelId="{7C5EB6F8-ED6C-40B7-B014-82A259F1EB48}">
      <dgm:prSet/>
      <dgm:spPr/>
      <dgm:t>
        <a:bodyPr/>
        <a:lstStyle/>
        <a:p>
          <a:pPr>
            <a:spcBef>
              <a:spcPts val="0"/>
            </a:spcBef>
            <a:spcAft>
              <a:spcPts val="0"/>
            </a:spcAft>
          </a:pPr>
          <a:r>
            <a:rPr lang="en-US" dirty="0" smtClean="0"/>
            <a:t>Low cost to students.</a:t>
          </a:r>
        </a:p>
      </dgm:t>
    </dgm:pt>
    <dgm:pt modelId="{C66CF50F-F851-44EA-89AC-0693E6AD8D51}" type="parTrans" cxnId="{5B05371F-7C76-4E57-A2AB-F020E66A25A7}">
      <dgm:prSet/>
      <dgm:spPr/>
      <dgm:t>
        <a:bodyPr/>
        <a:lstStyle/>
        <a:p>
          <a:pPr>
            <a:spcBef>
              <a:spcPts val="0"/>
            </a:spcBef>
            <a:spcAft>
              <a:spcPts val="0"/>
            </a:spcAft>
          </a:pPr>
          <a:endParaRPr lang="en-US"/>
        </a:p>
      </dgm:t>
    </dgm:pt>
    <dgm:pt modelId="{74A33B03-517F-4239-AA96-46AE3B9183E6}" type="sibTrans" cxnId="{5B05371F-7C76-4E57-A2AB-F020E66A25A7}">
      <dgm:prSet/>
      <dgm:spPr/>
      <dgm:t>
        <a:bodyPr/>
        <a:lstStyle/>
        <a:p>
          <a:pPr>
            <a:spcBef>
              <a:spcPts val="0"/>
            </a:spcBef>
            <a:spcAft>
              <a:spcPts val="0"/>
            </a:spcAft>
          </a:pPr>
          <a:endParaRPr lang="en-US"/>
        </a:p>
      </dgm:t>
    </dgm:pt>
    <dgm:pt modelId="{DA2E15B1-48D8-41A8-8F46-16B57F99975C}">
      <dgm:prSet/>
      <dgm:spPr/>
      <dgm:t>
        <a:bodyPr/>
        <a:lstStyle/>
        <a:p>
          <a:pPr>
            <a:spcBef>
              <a:spcPts val="0"/>
            </a:spcBef>
            <a:spcAft>
              <a:spcPts val="0"/>
            </a:spcAft>
          </a:pPr>
          <a:r>
            <a:rPr lang="en-US" dirty="0" smtClean="0"/>
            <a:t>Adequate funding to maintain high-quality options.</a:t>
          </a:r>
        </a:p>
      </dgm:t>
    </dgm:pt>
    <dgm:pt modelId="{F35BC175-1502-4910-9304-2E029F9FE9C1}" type="parTrans" cxnId="{88DF485C-A9A9-4AED-B16C-85367DD4A16E}">
      <dgm:prSet/>
      <dgm:spPr/>
      <dgm:t>
        <a:bodyPr/>
        <a:lstStyle/>
        <a:p>
          <a:pPr>
            <a:spcBef>
              <a:spcPts val="0"/>
            </a:spcBef>
            <a:spcAft>
              <a:spcPts val="0"/>
            </a:spcAft>
          </a:pPr>
          <a:endParaRPr lang="en-US"/>
        </a:p>
      </dgm:t>
    </dgm:pt>
    <dgm:pt modelId="{A73F27EE-9360-4E50-8176-32E85E259F02}" type="sibTrans" cxnId="{88DF485C-A9A9-4AED-B16C-85367DD4A16E}">
      <dgm:prSet/>
      <dgm:spPr/>
      <dgm:t>
        <a:bodyPr/>
        <a:lstStyle/>
        <a:p>
          <a:pPr>
            <a:spcBef>
              <a:spcPts val="0"/>
            </a:spcBef>
            <a:spcAft>
              <a:spcPts val="0"/>
            </a:spcAft>
          </a:pPr>
          <a:endParaRPr lang="en-US"/>
        </a:p>
      </dgm:t>
    </dgm:pt>
    <dgm:pt modelId="{39164024-A874-424F-BE95-82874B38D2AF}">
      <dgm:prSet/>
      <dgm:spPr/>
      <dgm:t>
        <a:bodyPr/>
        <a:lstStyle/>
        <a:p>
          <a:pPr>
            <a:spcBef>
              <a:spcPts val="0"/>
            </a:spcBef>
            <a:spcAft>
              <a:spcPts val="0"/>
            </a:spcAft>
          </a:pPr>
          <a:r>
            <a:rPr lang="en-US" dirty="0" smtClean="0"/>
            <a:t>More options, available to more students.</a:t>
          </a:r>
          <a:endParaRPr lang="en-US" b="1" dirty="0" smtClean="0"/>
        </a:p>
      </dgm:t>
    </dgm:pt>
    <dgm:pt modelId="{F7789B0E-E2BE-473A-B3E0-8C003A20CAB4}" type="parTrans" cxnId="{6C42F832-F2D2-4897-8D18-D5CD6E5AAD04}">
      <dgm:prSet/>
      <dgm:spPr/>
      <dgm:t>
        <a:bodyPr/>
        <a:lstStyle/>
        <a:p>
          <a:pPr>
            <a:spcBef>
              <a:spcPts val="0"/>
            </a:spcBef>
            <a:spcAft>
              <a:spcPts val="0"/>
            </a:spcAft>
          </a:pPr>
          <a:endParaRPr lang="en-US"/>
        </a:p>
      </dgm:t>
    </dgm:pt>
    <dgm:pt modelId="{20C30562-65EB-49ED-A012-7A73709387A7}" type="sibTrans" cxnId="{6C42F832-F2D2-4897-8D18-D5CD6E5AAD04}">
      <dgm:prSet/>
      <dgm:spPr/>
      <dgm:t>
        <a:bodyPr/>
        <a:lstStyle/>
        <a:p>
          <a:pPr>
            <a:spcBef>
              <a:spcPts val="0"/>
            </a:spcBef>
            <a:spcAft>
              <a:spcPts val="0"/>
            </a:spcAft>
          </a:pPr>
          <a:endParaRPr lang="en-US"/>
        </a:p>
      </dgm:t>
    </dgm:pt>
    <dgm:pt modelId="{DC75190E-E105-478D-AC10-1318293C8E87}">
      <dgm:prSet/>
      <dgm:spPr/>
      <dgm:t>
        <a:bodyPr/>
        <a:lstStyle/>
        <a:p>
          <a:pPr>
            <a:spcBef>
              <a:spcPts val="0"/>
            </a:spcBef>
            <a:spcAft>
              <a:spcPts val="0"/>
            </a:spcAft>
          </a:pPr>
          <a:r>
            <a:rPr lang="en-US" dirty="0" smtClean="0"/>
            <a:t>Streamline processes for getting college credit.</a:t>
          </a:r>
        </a:p>
      </dgm:t>
    </dgm:pt>
    <dgm:pt modelId="{1F79A8E6-D4B6-43A5-9E0E-1AECD23B1DA6}" type="parTrans" cxnId="{FA8FA087-8858-4042-96DF-F54EC088AE25}">
      <dgm:prSet/>
      <dgm:spPr/>
      <dgm:t>
        <a:bodyPr/>
        <a:lstStyle/>
        <a:p>
          <a:pPr>
            <a:spcBef>
              <a:spcPts val="0"/>
            </a:spcBef>
            <a:spcAft>
              <a:spcPts val="0"/>
            </a:spcAft>
          </a:pPr>
          <a:endParaRPr lang="en-US"/>
        </a:p>
      </dgm:t>
    </dgm:pt>
    <dgm:pt modelId="{7DF3E578-820F-4099-852F-4D05AAE10263}" type="sibTrans" cxnId="{FA8FA087-8858-4042-96DF-F54EC088AE25}">
      <dgm:prSet/>
      <dgm:spPr/>
      <dgm:t>
        <a:bodyPr/>
        <a:lstStyle/>
        <a:p>
          <a:pPr>
            <a:spcBef>
              <a:spcPts val="0"/>
            </a:spcBef>
            <a:spcAft>
              <a:spcPts val="0"/>
            </a:spcAft>
          </a:pPr>
          <a:endParaRPr lang="en-US"/>
        </a:p>
      </dgm:t>
    </dgm:pt>
    <dgm:pt modelId="{06670DA4-DF56-4AB0-B47B-9FA98DB3CFA4}" type="pres">
      <dgm:prSet presAssocID="{C5DD7F9B-4A63-4960-8A05-35AFF1B21834}" presName="Name0" presStyleCnt="0">
        <dgm:presLayoutVars>
          <dgm:resizeHandles/>
        </dgm:presLayoutVars>
      </dgm:prSet>
      <dgm:spPr/>
      <dgm:t>
        <a:bodyPr/>
        <a:lstStyle/>
        <a:p>
          <a:endParaRPr lang="en-US"/>
        </a:p>
      </dgm:t>
    </dgm:pt>
    <dgm:pt modelId="{4BEC2A61-B5B8-4CAB-950D-BC2B63B16BF8}" type="pres">
      <dgm:prSet presAssocID="{F3E2EAD8-F185-4B3D-BC96-51C0898DF308}" presName="text" presStyleLbl="node1" presStyleIdx="0" presStyleCnt="5" custScaleX="123803">
        <dgm:presLayoutVars>
          <dgm:bulletEnabled val="1"/>
        </dgm:presLayoutVars>
      </dgm:prSet>
      <dgm:spPr/>
      <dgm:t>
        <a:bodyPr/>
        <a:lstStyle/>
        <a:p>
          <a:endParaRPr lang="en-US"/>
        </a:p>
      </dgm:t>
    </dgm:pt>
    <dgm:pt modelId="{7B66DFC9-CFCD-4C4D-98B4-7932956236C6}" type="pres">
      <dgm:prSet presAssocID="{5C6303C6-D917-4388-8373-FD40DE60B07C}" presName="space" presStyleCnt="0"/>
      <dgm:spPr/>
    </dgm:pt>
    <dgm:pt modelId="{8AA022C3-1D62-48A4-B736-43F838B7C164}" type="pres">
      <dgm:prSet presAssocID="{7C5EB6F8-ED6C-40B7-B014-82A259F1EB48}" presName="text" presStyleLbl="node1" presStyleIdx="1" presStyleCnt="5" custScaleX="108185">
        <dgm:presLayoutVars>
          <dgm:bulletEnabled val="1"/>
        </dgm:presLayoutVars>
      </dgm:prSet>
      <dgm:spPr/>
      <dgm:t>
        <a:bodyPr/>
        <a:lstStyle/>
        <a:p>
          <a:endParaRPr lang="en-US"/>
        </a:p>
      </dgm:t>
    </dgm:pt>
    <dgm:pt modelId="{B1F529B2-95AA-460D-9D77-0864566F228F}" type="pres">
      <dgm:prSet presAssocID="{74A33B03-517F-4239-AA96-46AE3B9183E6}" presName="space" presStyleCnt="0"/>
      <dgm:spPr/>
    </dgm:pt>
    <dgm:pt modelId="{C84A306F-D89F-4A0F-A587-49E76E6A5171}" type="pres">
      <dgm:prSet presAssocID="{DA2E15B1-48D8-41A8-8F46-16B57F99975C}" presName="text" presStyleLbl="node1" presStyleIdx="2" presStyleCnt="5" custScaleX="194733" custLinFactNeighborX="-5706" custLinFactNeighborY="-73959">
        <dgm:presLayoutVars>
          <dgm:bulletEnabled val="1"/>
        </dgm:presLayoutVars>
      </dgm:prSet>
      <dgm:spPr/>
      <dgm:t>
        <a:bodyPr/>
        <a:lstStyle/>
        <a:p>
          <a:endParaRPr lang="en-US"/>
        </a:p>
      </dgm:t>
    </dgm:pt>
    <dgm:pt modelId="{749BBDF5-4CBB-4562-B120-4D935F390911}" type="pres">
      <dgm:prSet presAssocID="{A73F27EE-9360-4E50-8176-32E85E259F02}" presName="space" presStyleCnt="0"/>
      <dgm:spPr/>
    </dgm:pt>
    <dgm:pt modelId="{9CC315CB-440A-479B-9EA3-1B6821D092B6}" type="pres">
      <dgm:prSet presAssocID="{39164024-A874-424F-BE95-82874B38D2AF}" presName="text" presStyleLbl="node1" presStyleIdx="3" presStyleCnt="5" custScaleX="100467">
        <dgm:presLayoutVars>
          <dgm:bulletEnabled val="1"/>
        </dgm:presLayoutVars>
      </dgm:prSet>
      <dgm:spPr/>
      <dgm:t>
        <a:bodyPr/>
        <a:lstStyle/>
        <a:p>
          <a:endParaRPr lang="en-US"/>
        </a:p>
      </dgm:t>
    </dgm:pt>
    <dgm:pt modelId="{D088C073-4A0D-4F7B-8BB7-4A0C75C61F49}" type="pres">
      <dgm:prSet presAssocID="{20C30562-65EB-49ED-A012-7A73709387A7}" presName="space" presStyleCnt="0"/>
      <dgm:spPr/>
    </dgm:pt>
    <dgm:pt modelId="{6BBFE68F-31E6-43FE-B677-37FB30AACA62}" type="pres">
      <dgm:prSet presAssocID="{DC75190E-E105-478D-AC10-1318293C8E87}" presName="text" presStyleLbl="node1" presStyleIdx="4" presStyleCnt="5" custScaleX="106104">
        <dgm:presLayoutVars>
          <dgm:bulletEnabled val="1"/>
        </dgm:presLayoutVars>
      </dgm:prSet>
      <dgm:spPr/>
      <dgm:t>
        <a:bodyPr/>
        <a:lstStyle/>
        <a:p>
          <a:endParaRPr lang="en-US"/>
        </a:p>
      </dgm:t>
    </dgm:pt>
  </dgm:ptLst>
  <dgm:cxnLst>
    <dgm:cxn modelId="{8EB92CB8-68CB-4AAC-9BAE-2092527E51FA}" type="presOf" srcId="{DC75190E-E105-478D-AC10-1318293C8E87}" destId="{6BBFE68F-31E6-43FE-B677-37FB30AACA62}" srcOrd="0" destOrd="0" presId="urn:diagrams.loki3.com/VaryingWidthList+Icon"/>
    <dgm:cxn modelId="{B4C36182-123F-479B-B618-D1EEB1B3BFC9}" type="presOf" srcId="{39164024-A874-424F-BE95-82874B38D2AF}" destId="{9CC315CB-440A-479B-9EA3-1B6821D092B6}" srcOrd="0" destOrd="0" presId="urn:diagrams.loki3.com/VaryingWidthList+Icon"/>
    <dgm:cxn modelId="{8EE41714-65E5-40E1-98C4-0B231117BA88}" srcId="{C5DD7F9B-4A63-4960-8A05-35AFF1B21834}" destId="{F3E2EAD8-F185-4B3D-BC96-51C0898DF308}" srcOrd="0" destOrd="0" parTransId="{AEAEB145-C0D0-4636-8CA0-BCA03086841A}" sibTransId="{5C6303C6-D917-4388-8373-FD40DE60B07C}"/>
    <dgm:cxn modelId="{88DF485C-A9A9-4AED-B16C-85367DD4A16E}" srcId="{C5DD7F9B-4A63-4960-8A05-35AFF1B21834}" destId="{DA2E15B1-48D8-41A8-8F46-16B57F99975C}" srcOrd="2" destOrd="0" parTransId="{F35BC175-1502-4910-9304-2E029F9FE9C1}" sibTransId="{A73F27EE-9360-4E50-8176-32E85E259F02}"/>
    <dgm:cxn modelId="{8ED791C4-7838-4322-A798-E66B1A922B35}" type="presOf" srcId="{DA2E15B1-48D8-41A8-8F46-16B57F99975C}" destId="{C84A306F-D89F-4A0F-A587-49E76E6A5171}" srcOrd="0" destOrd="0" presId="urn:diagrams.loki3.com/VaryingWidthList+Icon"/>
    <dgm:cxn modelId="{FA8FA087-8858-4042-96DF-F54EC088AE25}" srcId="{C5DD7F9B-4A63-4960-8A05-35AFF1B21834}" destId="{DC75190E-E105-478D-AC10-1318293C8E87}" srcOrd="4" destOrd="0" parTransId="{1F79A8E6-D4B6-43A5-9E0E-1AECD23B1DA6}" sibTransId="{7DF3E578-820F-4099-852F-4D05AAE10263}"/>
    <dgm:cxn modelId="{6C42F832-F2D2-4897-8D18-D5CD6E5AAD04}" srcId="{C5DD7F9B-4A63-4960-8A05-35AFF1B21834}" destId="{39164024-A874-424F-BE95-82874B38D2AF}" srcOrd="3" destOrd="0" parTransId="{F7789B0E-E2BE-473A-B3E0-8C003A20CAB4}" sibTransId="{20C30562-65EB-49ED-A012-7A73709387A7}"/>
    <dgm:cxn modelId="{94B04DBF-72E4-4300-AAF5-52B967FB3D81}" type="presOf" srcId="{7C5EB6F8-ED6C-40B7-B014-82A259F1EB48}" destId="{8AA022C3-1D62-48A4-B736-43F838B7C164}" srcOrd="0" destOrd="0" presId="urn:diagrams.loki3.com/VaryingWidthList+Icon"/>
    <dgm:cxn modelId="{5B05371F-7C76-4E57-A2AB-F020E66A25A7}" srcId="{C5DD7F9B-4A63-4960-8A05-35AFF1B21834}" destId="{7C5EB6F8-ED6C-40B7-B014-82A259F1EB48}" srcOrd="1" destOrd="0" parTransId="{C66CF50F-F851-44EA-89AC-0693E6AD8D51}" sibTransId="{74A33B03-517F-4239-AA96-46AE3B9183E6}"/>
    <dgm:cxn modelId="{8463E64B-A7C7-4C42-9EA9-0C7148B555F9}" type="presOf" srcId="{F3E2EAD8-F185-4B3D-BC96-51C0898DF308}" destId="{4BEC2A61-B5B8-4CAB-950D-BC2B63B16BF8}" srcOrd="0" destOrd="0" presId="urn:diagrams.loki3.com/VaryingWidthList+Icon"/>
    <dgm:cxn modelId="{10D74687-4EF7-4649-9CCF-91BFC5FE813F}" type="presOf" srcId="{C5DD7F9B-4A63-4960-8A05-35AFF1B21834}" destId="{06670DA4-DF56-4AB0-B47B-9FA98DB3CFA4}" srcOrd="0" destOrd="0" presId="urn:diagrams.loki3.com/VaryingWidthList+Icon"/>
    <dgm:cxn modelId="{0DA33B59-9EDA-4E4B-A9E8-BD597571B477}" type="presParOf" srcId="{06670DA4-DF56-4AB0-B47B-9FA98DB3CFA4}" destId="{4BEC2A61-B5B8-4CAB-950D-BC2B63B16BF8}" srcOrd="0" destOrd="0" presId="urn:diagrams.loki3.com/VaryingWidthList+Icon"/>
    <dgm:cxn modelId="{0F6B0349-AF46-448B-99CC-368563FD05BD}" type="presParOf" srcId="{06670DA4-DF56-4AB0-B47B-9FA98DB3CFA4}" destId="{7B66DFC9-CFCD-4C4D-98B4-7932956236C6}" srcOrd="1" destOrd="0" presId="urn:diagrams.loki3.com/VaryingWidthList+Icon"/>
    <dgm:cxn modelId="{75045A11-E6BB-48CE-9128-14809370FE28}" type="presParOf" srcId="{06670DA4-DF56-4AB0-B47B-9FA98DB3CFA4}" destId="{8AA022C3-1D62-48A4-B736-43F838B7C164}" srcOrd="2" destOrd="0" presId="urn:diagrams.loki3.com/VaryingWidthList+Icon"/>
    <dgm:cxn modelId="{49BD9C3A-C454-4478-A83A-1DF6CA2C6E67}" type="presParOf" srcId="{06670DA4-DF56-4AB0-B47B-9FA98DB3CFA4}" destId="{B1F529B2-95AA-460D-9D77-0864566F228F}" srcOrd="3" destOrd="0" presId="urn:diagrams.loki3.com/VaryingWidthList+Icon"/>
    <dgm:cxn modelId="{41AC29C5-4477-43F8-BC79-DD522E5BFC4F}" type="presParOf" srcId="{06670DA4-DF56-4AB0-B47B-9FA98DB3CFA4}" destId="{C84A306F-D89F-4A0F-A587-49E76E6A5171}" srcOrd="4" destOrd="0" presId="urn:diagrams.loki3.com/VaryingWidthList+Icon"/>
    <dgm:cxn modelId="{B8A82347-3864-4D52-AA12-60B14151B38D}" type="presParOf" srcId="{06670DA4-DF56-4AB0-B47B-9FA98DB3CFA4}" destId="{749BBDF5-4CBB-4562-B120-4D935F390911}" srcOrd="5" destOrd="0" presId="urn:diagrams.loki3.com/VaryingWidthList+Icon"/>
    <dgm:cxn modelId="{0C114AA1-DE9B-4718-B5A5-C36F261386CA}" type="presParOf" srcId="{06670DA4-DF56-4AB0-B47B-9FA98DB3CFA4}" destId="{9CC315CB-440A-479B-9EA3-1B6821D092B6}" srcOrd="6" destOrd="0" presId="urn:diagrams.loki3.com/VaryingWidthList+Icon"/>
    <dgm:cxn modelId="{8ED3E3E5-6485-49CE-B4F3-F83F3AFFB338}" type="presParOf" srcId="{06670DA4-DF56-4AB0-B47B-9FA98DB3CFA4}" destId="{D088C073-4A0D-4F7B-8BB7-4A0C75C61F49}" srcOrd="7" destOrd="0" presId="urn:diagrams.loki3.com/VaryingWidthList+Icon"/>
    <dgm:cxn modelId="{7741F892-B552-43B7-A097-EFBB28849043}" type="presParOf" srcId="{06670DA4-DF56-4AB0-B47B-9FA98DB3CFA4}" destId="{6BBFE68F-31E6-43FE-B677-37FB30AACA62}" srcOrd="8" destOrd="0" presId="urn:diagrams.loki3.com/VaryingWidthLis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2AA671B-FC45-42F1-A5E5-E1B73C3FC7A0}" type="doc">
      <dgm:prSet loTypeId="urn:microsoft.com/office/officeart/2005/8/layout/process2" loCatId="process" qsTypeId="urn:microsoft.com/office/officeart/2005/8/quickstyle/simple1" qsCatId="simple" csTypeId="urn:microsoft.com/office/officeart/2005/8/colors/colorful5" csCatId="colorful" phldr="1"/>
      <dgm:spPr/>
    </dgm:pt>
    <dgm:pt modelId="{C17AA986-E658-49EB-BC5E-5AA5B5BC4B53}">
      <dgm:prSet custT="1"/>
      <dgm:spPr/>
      <dgm:t>
        <a:bodyPr/>
        <a:lstStyle/>
        <a:p>
          <a:pPr algn="l"/>
          <a:r>
            <a:rPr lang="en-US" sz="3200" dirty="0" smtClean="0"/>
            <a:t>Full-time and part-time faculty at institutions of higher education, including adjunct faculty, are eligible to teach program courses.</a:t>
          </a:r>
        </a:p>
        <a:p>
          <a:pPr algn="ctr"/>
          <a:endParaRPr lang="en-US" sz="2300" dirty="0" smtClean="0"/>
        </a:p>
        <a:p>
          <a:pPr algn="l"/>
          <a:r>
            <a:rPr lang="en-US" sz="1800" dirty="0" smtClean="0"/>
            <a:t>College in the high school – Rules </a:t>
          </a:r>
          <a:r>
            <a:rPr lang="en-US" sz="1800" dirty="0" smtClean="0">
              <a:hlinkClick xmlns:r="http://schemas.openxmlformats.org/officeDocument/2006/relationships" r:id="rId1"/>
            </a:rPr>
            <a:t>RCW 28A.600.290 (3) (</a:t>
          </a:r>
          <a:r>
            <a:rPr lang="en-US" sz="1800" dirty="0" err="1" smtClean="0">
              <a:hlinkClick xmlns:r="http://schemas.openxmlformats.org/officeDocument/2006/relationships" r:id="rId1"/>
            </a:rPr>
            <a:t>i</a:t>
          </a:r>
          <a:r>
            <a:rPr lang="en-US" sz="1800" dirty="0" smtClean="0">
              <a:hlinkClick xmlns:r="http://schemas.openxmlformats.org/officeDocument/2006/relationships" r:id="rId1"/>
            </a:rPr>
            <a:t>)</a:t>
          </a:r>
          <a:endParaRPr lang="en-US" sz="1800" dirty="0" smtClean="0"/>
        </a:p>
        <a:p>
          <a:pPr algn="l"/>
          <a:r>
            <a:rPr lang="en-US" sz="1800" dirty="0" smtClean="0"/>
            <a:t>College or University Day – Definition </a:t>
          </a:r>
          <a:r>
            <a:rPr lang="en-US" sz="1800" dirty="0" smtClean="0">
              <a:hlinkClick xmlns:r="http://schemas.openxmlformats.org/officeDocument/2006/relationships" r:id="rId2"/>
            </a:rPr>
            <a:t>WAC 392.169.023</a:t>
          </a:r>
          <a:endParaRPr lang="en-US" sz="1800" dirty="0"/>
        </a:p>
      </dgm:t>
    </dgm:pt>
    <dgm:pt modelId="{75300512-86BB-44C1-80DE-5B20F9585558}" type="parTrans" cxnId="{CC3D1E8E-E6F6-499F-BF03-68F2CDEB3470}">
      <dgm:prSet/>
      <dgm:spPr/>
      <dgm:t>
        <a:bodyPr/>
        <a:lstStyle/>
        <a:p>
          <a:endParaRPr lang="en-US"/>
        </a:p>
      </dgm:t>
    </dgm:pt>
    <dgm:pt modelId="{47B2F82F-628C-4B8C-A82E-46CE26462214}" type="sibTrans" cxnId="{CC3D1E8E-E6F6-499F-BF03-68F2CDEB3470}">
      <dgm:prSet/>
      <dgm:spPr/>
      <dgm:t>
        <a:bodyPr/>
        <a:lstStyle/>
        <a:p>
          <a:endParaRPr lang="en-US"/>
        </a:p>
      </dgm:t>
    </dgm:pt>
    <dgm:pt modelId="{F69358B2-C028-4A74-82CD-B07BC07E2160}" type="pres">
      <dgm:prSet presAssocID="{A2AA671B-FC45-42F1-A5E5-E1B73C3FC7A0}" presName="linearFlow" presStyleCnt="0">
        <dgm:presLayoutVars>
          <dgm:resizeHandles val="exact"/>
        </dgm:presLayoutVars>
      </dgm:prSet>
      <dgm:spPr/>
    </dgm:pt>
    <dgm:pt modelId="{74550343-6C31-4CF7-A0C4-02A5D6D625C9}" type="pres">
      <dgm:prSet presAssocID="{C17AA986-E658-49EB-BC5E-5AA5B5BC4B53}" presName="node" presStyleLbl="node1" presStyleIdx="0" presStyleCnt="1" custScaleX="281876" custScaleY="608485">
        <dgm:presLayoutVars>
          <dgm:bulletEnabled val="1"/>
        </dgm:presLayoutVars>
      </dgm:prSet>
      <dgm:spPr/>
      <dgm:t>
        <a:bodyPr/>
        <a:lstStyle/>
        <a:p>
          <a:endParaRPr lang="en-US"/>
        </a:p>
      </dgm:t>
    </dgm:pt>
  </dgm:ptLst>
  <dgm:cxnLst>
    <dgm:cxn modelId="{CC3D1E8E-E6F6-499F-BF03-68F2CDEB3470}" srcId="{A2AA671B-FC45-42F1-A5E5-E1B73C3FC7A0}" destId="{C17AA986-E658-49EB-BC5E-5AA5B5BC4B53}" srcOrd="0" destOrd="0" parTransId="{75300512-86BB-44C1-80DE-5B20F9585558}" sibTransId="{47B2F82F-628C-4B8C-A82E-46CE26462214}"/>
    <dgm:cxn modelId="{42B18C5A-E3A1-4BC8-93DF-DAFE794A1198}" type="presOf" srcId="{C17AA986-E658-49EB-BC5E-5AA5B5BC4B53}" destId="{74550343-6C31-4CF7-A0C4-02A5D6D625C9}" srcOrd="0" destOrd="0" presId="urn:microsoft.com/office/officeart/2005/8/layout/process2"/>
    <dgm:cxn modelId="{617A18DC-412F-40A0-9BD8-E87080DF139C}" type="presOf" srcId="{A2AA671B-FC45-42F1-A5E5-E1B73C3FC7A0}" destId="{F69358B2-C028-4A74-82CD-B07BC07E2160}" srcOrd="0" destOrd="0" presId="urn:microsoft.com/office/officeart/2005/8/layout/process2"/>
    <dgm:cxn modelId="{A05206C6-6BEC-4466-99E1-1FD7414B9CD8}" type="presParOf" srcId="{F69358B2-C028-4A74-82CD-B07BC07E2160}" destId="{74550343-6C31-4CF7-A0C4-02A5D6D625C9}" srcOrd="0"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EEDE4A-8F5B-40B3-93C0-973478A18DA0}">
      <dsp:nvSpPr>
        <dsp:cNvPr id="0" name=""/>
        <dsp:cNvSpPr/>
      </dsp:nvSpPr>
      <dsp:spPr>
        <a:xfrm>
          <a:off x="-5427711" y="-831103"/>
          <a:ext cx="6462806" cy="6462806"/>
        </a:xfrm>
        <a:prstGeom prst="blockArc">
          <a:avLst>
            <a:gd name="adj1" fmla="val 18900000"/>
            <a:gd name="adj2" fmla="val 2700000"/>
            <a:gd name="adj3" fmla="val 334"/>
          </a:avLst>
        </a:pr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F5A0536-25BE-466A-88E5-7AFA465B4781}">
      <dsp:nvSpPr>
        <dsp:cNvPr id="0" name=""/>
        <dsp:cNvSpPr/>
      </dsp:nvSpPr>
      <dsp:spPr>
        <a:xfrm>
          <a:off x="452604" y="299941"/>
          <a:ext cx="7100575" cy="600267"/>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Overview  of WSAC and Goals</a:t>
          </a:r>
          <a:endParaRPr lang="en-US" sz="3100" kern="1200" dirty="0"/>
        </a:p>
      </dsp:txBody>
      <dsp:txXfrm>
        <a:off x="452604" y="299941"/>
        <a:ext cx="7100575" cy="600267"/>
      </dsp:txXfrm>
    </dsp:sp>
    <dsp:sp modelId="{684B2667-8872-4A19-BD59-FEE70E1E7996}">
      <dsp:nvSpPr>
        <dsp:cNvPr id="0" name=""/>
        <dsp:cNvSpPr/>
      </dsp:nvSpPr>
      <dsp:spPr>
        <a:xfrm>
          <a:off x="77437" y="224908"/>
          <a:ext cx="750333" cy="750333"/>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925DFCA-4AD4-494A-ACEA-0A7C50E608BE}">
      <dsp:nvSpPr>
        <dsp:cNvPr id="0" name=""/>
        <dsp:cNvSpPr/>
      </dsp:nvSpPr>
      <dsp:spPr>
        <a:xfrm>
          <a:off x="882738" y="1200053"/>
          <a:ext cx="6670441" cy="600267"/>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Dual Credit in Washington</a:t>
          </a:r>
        </a:p>
      </dsp:txBody>
      <dsp:txXfrm>
        <a:off x="882738" y="1200053"/>
        <a:ext cx="6670441" cy="600267"/>
      </dsp:txXfrm>
    </dsp:sp>
    <dsp:sp modelId="{C2761885-0CC9-4CEE-80DD-3D8F7E5BEC6D}">
      <dsp:nvSpPr>
        <dsp:cNvPr id="0" name=""/>
        <dsp:cNvSpPr/>
      </dsp:nvSpPr>
      <dsp:spPr>
        <a:xfrm>
          <a:off x="507571" y="1125020"/>
          <a:ext cx="750333" cy="750333"/>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6BB7A8B-4C01-4CEE-B9F1-59BDD098B7A7}">
      <dsp:nvSpPr>
        <dsp:cNvPr id="0" name=""/>
        <dsp:cNvSpPr/>
      </dsp:nvSpPr>
      <dsp:spPr>
        <a:xfrm>
          <a:off x="1014754" y="2100166"/>
          <a:ext cx="6538424" cy="600267"/>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Expanding Dual Credit</a:t>
          </a:r>
        </a:p>
      </dsp:txBody>
      <dsp:txXfrm>
        <a:off x="1014754" y="2100166"/>
        <a:ext cx="6538424" cy="600267"/>
      </dsp:txXfrm>
    </dsp:sp>
    <dsp:sp modelId="{97805726-B4F3-4C8B-BAD6-8BBD5C9D61B2}">
      <dsp:nvSpPr>
        <dsp:cNvPr id="0" name=""/>
        <dsp:cNvSpPr/>
      </dsp:nvSpPr>
      <dsp:spPr>
        <a:xfrm>
          <a:off x="639587" y="2025133"/>
          <a:ext cx="750333" cy="750333"/>
        </a:xfrm>
        <a:prstGeom prst="ellipse">
          <a:avLst/>
        </a:prstGeom>
        <a:solidFill>
          <a:schemeClr val="lt1">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585B751-85F6-4ED5-9875-5FF999FDF953}">
      <dsp:nvSpPr>
        <dsp:cNvPr id="0" name=""/>
        <dsp:cNvSpPr/>
      </dsp:nvSpPr>
      <dsp:spPr>
        <a:xfrm>
          <a:off x="882738" y="3000278"/>
          <a:ext cx="6670441" cy="600267"/>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Effective Practices</a:t>
          </a:r>
        </a:p>
      </dsp:txBody>
      <dsp:txXfrm>
        <a:off x="882738" y="3000278"/>
        <a:ext cx="6670441" cy="600267"/>
      </dsp:txXfrm>
    </dsp:sp>
    <dsp:sp modelId="{706206F3-0335-4CEB-BB16-4DEEE0988DC1}">
      <dsp:nvSpPr>
        <dsp:cNvPr id="0" name=""/>
        <dsp:cNvSpPr/>
      </dsp:nvSpPr>
      <dsp:spPr>
        <a:xfrm>
          <a:off x="507571" y="2925245"/>
          <a:ext cx="750333" cy="750333"/>
        </a:xfrm>
        <a:prstGeom prst="ellipse">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9B147E4-004D-4CFD-97FD-19049FC2AF74}">
      <dsp:nvSpPr>
        <dsp:cNvPr id="0" name=""/>
        <dsp:cNvSpPr/>
      </dsp:nvSpPr>
      <dsp:spPr>
        <a:xfrm>
          <a:off x="452604" y="3900391"/>
          <a:ext cx="7100575" cy="600267"/>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Proposed Policy Changes and Next Steps</a:t>
          </a:r>
        </a:p>
      </dsp:txBody>
      <dsp:txXfrm>
        <a:off x="452604" y="3900391"/>
        <a:ext cx="7100575" cy="600267"/>
      </dsp:txXfrm>
    </dsp:sp>
    <dsp:sp modelId="{C784EB86-64F5-471C-ACE6-DE5B7554719E}">
      <dsp:nvSpPr>
        <dsp:cNvPr id="0" name=""/>
        <dsp:cNvSpPr/>
      </dsp:nvSpPr>
      <dsp:spPr>
        <a:xfrm>
          <a:off x="77437" y="3825358"/>
          <a:ext cx="750333" cy="750333"/>
        </a:xfrm>
        <a:prstGeom prst="ellipse">
          <a:avLst/>
        </a:prstGeom>
        <a:solidFill>
          <a:schemeClr val="lt1">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EA0C56-7763-4FB2-AB67-968F3F0FE5A0}">
      <dsp:nvSpPr>
        <dsp:cNvPr id="0" name=""/>
        <dsp:cNvSpPr/>
      </dsp:nvSpPr>
      <dsp:spPr>
        <a:xfrm>
          <a:off x="0" y="399281"/>
          <a:ext cx="7620000" cy="655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0E738DB-26EE-4C12-BCF8-BC19BA5F475E}">
      <dsp:nvSpPr>
        <dsp:cNvPr id="0" name=""/>
        <dsp:cNvSpPr/>
      </dsp:nvSpPr>
      <dsp:spPr>
        <a:xfrm>
          <a:off x="381000" y="15521"/>
          <a:ext cx="5334000"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613" tIns="0" rIns="201613" bIns="0" numCol="1" spcCol="1270" anchor="ctr" anchorCtr="0">
          <a:noAutofit/>
        </a:bodyPr>
        <a:lstStyle/>
        <a:p>
          <a:pPr lvl="0" algn="l" defTabSz="1155700">
            <a:lnSpc>
              <a:spcPct val="90000"/>
            </a:lnSpc>
            <a:spcBef>
              <a:spcPct val="0"/>
            </a:spcBef>
            <a:spcAft>
              <a:spcPct val="35000"/>
            </a:spcAft>
          </a:pPr>
          <a:r>
            <a:rPr lang="en-US" sz="2600" kern="1200" dirty="0" smtClean="0"/>
            <a:t>Created by the Legislature in 2012</a:t>
          </a:r>
          <a:endParaRPr lang="en-US" sz="2600" kern="1200" dirty="0"/>
        </a:p>
      </dsp:txBody>
      <dsp:txXfrm>
        <a:off x="418467" y="52988"/>
        <a:ext cx="5259066" cy="692586"/>
      </dsp:txXfrm>
    </dsp:sp>
    <dsp:sp modelId="{C0488E73-82EB-46F9-9DE7-F5A8384ABD85}">
      <dsp:nvSpPr>
        <dsp:cNvPr id="0" name=""/>
        <dsp:cNvSpPr/>
      </dsp:nvSpPr>
      <dsp:spPr>
        <a:xfrm>
          <a:off x="0" y="1578641"/>
          <a:ext cx="7620000" cy="3206437"/>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13A69F0-A6C8-4193-A97D-3FEC51E50959}">
      <dsp:nvSpPr>
        <dsp:cNvPr id="0" name=""/>
        <dsp:cNvSpPr/>
      </dsp:nvSpPr>
      <dsp:spPr>
        <a:xfrm>
          <a:off x="381000" y="1194881"/>
          <a:ext cx="5334000"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613" tIns="0" rIns="201613" bIns="0" numCol="1" spcCol="1270" anchor="ctr" anchorCtr="0">
          <a:noAutofit/>
        </a:bodyPr>
        <a:lstStyle/>
        <a:p>
          <a:pPr lvl="0" algn="l" defTabSz="1155700">
            <a:lnSpc>
              <a:spcPct val="90000"/>
            </a:lnSpc>
            <a:spcBef>
              <a:spcPct val="0"/>
            </a:spcBef>
            <a:spcAft>
              <a:spcPct val="35000"/>
            </a:spcAft>
          </a:pPr>
          <a:r>
            <a:rPr lang="en-US" sz="2600" kern="1200" dirty="0" smtClean="0"/>
            <a:t>Our Mission:</a:t>
          </a:r>
          <a:endParaRPr lang="en-US" sz="2600" kern="1200" dirty="0"/>
        </a:p>
      </dsp:txBody>
      <dsp:txXfrm>
        <a:off x="418467" y="1232348"/>
        <a:ext cx="5259066" cy="6925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BC9486-2F25-4DA9-B2E4-FBBD8301D5B7}">
      <dsp:nvSpPr>
        <dsp:cNvPr id="0" name=""/>
        <dsp:cNvSpPr/>
      </dsp:nvSpPr>
      <dsp:spPr>
        <a:xfrm>
          <a:off x="0" y="0"/>
          <a:ext cx="7620000" cy="1143000"/>
        </a:xfrm>
        <a:prstGeom prst="rect">
          <a:avLst/>
        </a:prstGeom>
        <a:solidFill>
          <a:srgbClr val="007B85"/>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US" sz="3200" kern="1200" dirty="0" smtClean="0"/>
            <a:t>Two educational attainment goals for 2023:</a:t>
          </a:r>
          <a:endParaRPr lang="en-US" sz="3200" kern="1200" dirty="0"/>
        </a:p>
      </dsp:txBody>
      <dsp:txXfrm>
        <a:off x="0" y="0"/>
        <a:ext cx="7620000" cy="1143000"/>
      </dsp:txXfrm>
    </dsp:sp>
    <dsp:sp modelId="{25619CDD-1F48-49B2-8F08-77910B6237D3}">
      <dsp:nvSpPr>
        <dsp:cNvPr id="0" name=""/>
        <dsp:cNvSpPr/>
      </dsp:nvSpPr>
      <dsp:spPr>
        <a:xfrm>
          <a:off x="0" y="1143000"/>
          <a:ext cx="3810000" cy="2400300"/>
        </a:xfrm>
        <a:prstGeom prst="rect">
          <a:avLst/>
        </a:prstGeom>
        <a:solidFill>
          <a:srgbClr val="F8981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t" anchorCtr="0">
          <a:noAutofit/>
        </a:bodyPr>
        <a:lstStyle/>
        <a:p>
          <a:pPr lvl="0" algn="l" defTabSz="1200150">
            <a:lnSpc>
              <a:spcPct val="90000"/>
            </a:lnSpc>
            <a:spcBef>
              <a:spcPct val="0"/>
            </a:spcBef>
            <a:spcAft>
              <a:spcPct val="35000"/>
            </a:spcAft>
          </a:pPr>
          <a:r>
            <a:rPr lang="en-US" sz="2700" kern="1200" dirty="0" smtClean="0"/>
            <a:t>All adults (25-44 years of age) in Washington will have a high school diploma or equivalent. </a:t>
          </a:r>
          <a:endParaRPr lang="en-US" sz="2700" kern="1200" dirty="0"/>
        </a:p>
        <a:p>
          <a:pPr marL="228600" lvl="1" indent="-228600" algn="l" defTabSz="933450">
            <a:lnSpc>
              <a:spcPct val="90000"/>
            </a:lnSpc>
            <a:spcBef>
              <a:spcPct val="0"/>
            </a:spcBef>
            <a:spcAft>
              <a:spcPct val="15000"/>
            </a:spcAft>
            <a:buChar char="••"/>
          </a:pPr>
          <a:r>
            <a:rPr lang="en-US" sz="2100" kern="1200" dirty="0" smtClean="0"/>
            <a:t>Currently at 89 percent.</a:t>
          </a:r>
          <a:endParaRPr lang="en-US" sz="2100" kern="1200" dirty="0"/>
        </a:p>
      </dsp:txBody>
      <dsp:txXfrm>
        <a:off x="0" y="1143000"/>
        <a:ext cx="3810000" cy="2400300"/>
      </dsp:txXfrm>
    </dsp:sp>
    <dsp:sp modelId="{BA54D03F-897D-4240-9658-DE36469F0A03}">
      <dsp:nvSpPr>
        <dsp:cNvPr id="0" name=""/>
        <dsp:cNvSpPr/>
      </dsp:nvSpPr>
      <dsp:spPr>
        <a:xfrm>
          <a:off x="3810000" y="1143000"/>
          <a:ext cx="3810000" cy="2400300"/>
        </a:xfrm>
        <a:prstGeom prst="rect">
          <a:avLst/>
        </a:prstGeom>
        <a:solidFill>
          <a:srgbClr val="F8981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t" anchorCtr="0">
          <a:noAutofit/>
        </a:bodyPr>
        <a:lstStyle/>
        <a:p>
          <a:pPr lvl="0" algn="l" defTabSz="1200150">
            <a:lnSpc>
              <a:spcPct val="90000"/>
            </a:lnSpc>
            <a:spcBef>
              <a:spcPct val="0"/>
            </a:spcBef>
            <a:spcAft>
              <a:spcPct val="35000"/>
            </a:spcAft>
          </a:pPr>
          <a:r>
            <a:rPr lang="en-US" sz="2700" kern="1200" dirty="0" smtClean="0"/>
            <a:t>At least 70 percent of Washington adults (25-44 years of age) will have a postsecondary credential.</a:t>
          </a:r>
          <a:endParaRPr lang="en-US" sz="2700" kern="1200" dirty="0"/>
        </a:p>
        <a:p>
          <a:pPr marL="228600" lvl="1" indent="-228600" algn="l" defTabSz="933450">
            <a:lnSpc>
              <a:spcPct val="90000"/>
            </a:lnSpc>
            <a:spcBef>
              <a:spcPct val="0"/>
            </a:spcBef>
            <a:spcAft>
              <a:spcPct val="15000"/>
            </a:spcAft>
            <a:buChar char="••"/>
          </a:pPr>
          <a:r>
            <a:rPr lang="en-US" sz="2100" kern="1200" dirty="0" smtClean="0"/>
            <a:t>Currently at 50 percent.</a:t>
          </a:r>
          <a:endParaRPr lang="en-US" sz="2100" kern="1200" dirty="0"/>
        </a:p>
      </dsp:txBody>
      <dsp:txXfrm>
        <a:off x="3810000" y="1143000"/>
        <a:ext cx="3810000" cy="2400300"/>
      </dsp:txXfrm>
    </dsp:sp>
    <dsp:sp modelId="{D6599843-902C-46AB-8929-FBC5709015C1}">
      <dsp:nvSpPr>
        <dsp:cNvPr id="0" name=""/>
        <dsp:cNvSpPr/>
      </dsp:nvSpPr>
      <dsp:spPr>
        <a:xfrm>
          <a:off x="0" y="3543300"/>
          <a:ext cx="7620000" cy="266700"/>
        </a:xfrm>
        <a:prstGeom prst="rect">
          <a:avLst/>
        </a:prstGeom>
        <a:solidFill>
          <a:srgbClr val="007B85"/>
        </a:solidFill>
        <a:ln>
          <a:noFill/>
        </a:ln>
        <a:effectLst/>
      </dsp:spPr>
      <dsp:style>
        <a:lnRef idx="0">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diagrams.loki3.com/VaryingWidthList+Icon">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5777383D-67BF-4D1B-A4FE-958E2C8B17F0}" type="datetimeFigureOut">
              <a:rPr lang="en-US" smtClean="0"/>
              <a:t>9/27/2014</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3C96631-49CB-4FA6-96E4-DAC93607F9F6}" type="slidenum">
              <a:rPr lang="en-US" smtClean="0"/>
              <a:t>‹#›</a:t>
            </a:fld>
            <a:endParaRPr lang="en-US"/>
          </a:p>
        </p:txBody>
      </p:sp>
    </p:spTree>
    <p:extLst>
      <p:ext uri="{BB962C8B-B14F-4D97-AF65-F5344CB8AC3E}">
        <p14:creationId xmlns:p14="http://schemas.microsoft.com/office/powerpoint/2010/main" val="12637223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9B91FBC0-4DFC-4972-85E9-7C319FA71BFA}" type="datetimeFigureOut">
              <a:rPr lang="en-US" smtClean="0"/>
              <a:t>9/27/2014</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BA53007A-35B8-4AC7-93F0-47BC5B19A9EA}" type="slidenum">
              <a:rPr lang="en-US" smtClean="0"/>
              <a:t>‹#›</a:t>
            </a:fld>
            <a:endParaRPr lang="en-US"/>
          </a:p>
        </p:txBody>
      </p:sp>
    </p:spTree>
    <p:extLst>
      <p:ext uri="{BB962C8B-B14F-4D97-AF65-F5344CB8AC3E}">
        <p14:creationId xmlns:p14="http://schemas.microsoft.com/office/powerpoint/2010/main" val="745085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2210C8-354D-4A28-9A27-26B8608C3A2A}" type="slidenum">
              <a:rPr lang="en-US" smtClean="0"/>
              <a:t>1</a:t>
            </a:fld>
            <a:endParaRPr lang="en-US"/>
          </a:p>
        </p:txBody>
      </p:sp>
    </p:spTree>
    <p:extLst>
      <p:ext uri="{BB962C8B-B14F-4D97-AF65-F5344CB8AC3E}">
        <p14:creationId xmlns:p14="http://schemas.microsoft.com/office/powerpoint/2010/main" val="25270121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Font typeface="Arial"/>
              <a:buChar char="•"/>
            </a:pPr>
            <a:r>
              <a:rPr lang="en-GB" dirty="0"/>
              <a:t>There are a variety of dual credit and dual </a:t>
            </a:r>
            <a:r>
              <a:rPr lang="en-GB" dirty="0" smtClean="0"/>
              <a:t>enrolment </a:t>
            </a:r>
            <a:r>
              <a:rPr lang="en-GB" dirty="0"/>
              <a:t>options.</a:t>
            </a:r>
            <a:endParaRPr lang="en-US" dirty="0"/>
          </a:p>
          <a:p>
            <a:pPr lvl="1">
              <a:buFont typeface="Arial"/>
              <a:buChar char="•"/>
            </a:pPr>
            <a:endParaRPr lang="en-GB" dirty="0"/>
          </a:p>
          <a:p>
            <a:pPr lvl="1">
              <a:buFont typeface="Arial"/>
              <a:buChar char="•"/>
            </a:pPr>
            <a:r>
              <a:rPr lang="en-GB" dirty="0"/>
              <a:t>Washington-specific - Running Start, Tech Prep, College in the High School</a:t>
            </a:r>
            <a:endParaRPr lang="en-US" dirty="0"/>
          </a:p>
          <a:p>
            <a:pPr lvl="1">
              <a:buFont typeface="Arial"/>
              <a:buChar char="•"/>
            </a:pPr>
            <a:r>
              <a:rPr lang="en-GB" dirty="0"/>
              <a:t>National programs - Advanced Placement Exams, International Baccalaureate, Cambridge</a:t>
            </a:r>
            <a:endParaRPr lang="en-US" dirty="0"/>
          </a:p>
          <a:p>
            <a:pPr lvl="0">
              <a:buFont typeface="Arial"/>
              <a:buChar char="•"/>
            </a:pPr>
            <a:endParaRPr lang="en-GB" dirty="0"/>
          </a:p>
          <a:p>
            <a:pPr lvl="0">
              <a:buFont typeface="Arial"/>
              <a:buChar char="•"/>
            </a:pPr>
            <a:r>
              <a:rPr lang="en-GB" dirty="0"/>
              <a:t>Not all programs are available to all students, they all work differently and can be confusing for students</a:t>
            </a:r>
            <a:r>
              <a:rPr lang="en-GB" dirty="0" smtClean="0"/>
              <a:t>. Disparities</a:t>
            </a:r>
            <a:r>
              <a:rPr lang="en-GB" baseline="0" dirty="0" smtClean="0"/>
              <a:t> in racial representation and by income.</a:t>
            </a:r>
            <a:endParaRPr lang="en-US" dirty="0"/>
          </a:p>
          <a:p>
            <a:pPr lvl="0">
              <a:buFont typeface="Arial"/>
              <a:buChar char="•"/>
            </a:pPr>
            <a:endParaRPr lang="en-GB" dirty="0"/>
          </a:p>
          <a:p>
            <a:pPr lvl="0">
              <a:buFont typeface="Arial"/>
              <a:buChar char="•"/>
            </a:pPr>
            <a:r>
              <a:rPr lang="en-GB" dirty="0"/>
              <a:t>Our goal is to streamline and expand these programs so they're available to all students, student are able to choose the program that best meets their needs, and ensure each option is affordable.</a:t>
            </a:r>
            <a:endParaRPr lang="en-US" dirty="0"/>
          </a:p>
          <a:p>
            <a:r>
              <a:rPr lang="en-GB" dirty="0"/>
              <a:t> </a:t>
            </a:r>
            <a:endParaRPr lang="en-US" dirty="0" smtClean="0"/>
          </a:p>
        </p:txBody>
      </p:sp>
      <p:sp>
        <p:nvSpPr>
          <p:cNvPr id="4" name="Slide Number Placeholder 3"/>
          <p:cNvSpPr>
            <a:spLocks noGrp="1"/>
          </p:cNvSpPr>
          <p:nvPr>
            <p:ph type="sldNum" sz="quarter" idx="10"/>
          </p:nvPr>
        </p:nvSpPr>
        <p:spPr/>
        <p:txBody>
          <a:bodyPr/>
          <a:lstStyle/>
          <a:p>
            <a:fld id="{9E2210C8-354D-4A28-9A27-26B8608C3A2A}"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183819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Council will convene a statewide workgroup to review existing programs and develop a coordinated and </a:t>
            </a:r>
          </a:p>
          <a:p>
            <a:r>
              <a:rPr lang="en-US" dirty="0" smtClean="0"/>
              <a:t>streamlined dual-enrollment/dual-credit system. This new coordinated system should meet the following criteria: </a:t>
            </a:r>
          </a:p>
          <a:p>
            <a:r>
              <a:rPr lang="en-US" dirty="0" smtClean="0"/>
              <a:t>•	 Provide clear information about each option in ways that empower high school students to choose the </a:t>
            </a:r>
          </a:p>
          <a:p>
            <a:r>
              <a:rPr lang="en-US" dirty="0" smtClean="0"/>
              <a:t>option best suited to their goals and schedules.</a:t>
            </a:r>
          </a:p>
          <a:p>
            <a:r>
              <a:rPr lang="en-US" dirty="0" smtClean="0"/>
              <a:t>•	 Provide low-cost options for high school students and their families.</a:t>
            </a:r>
          </a:p>
          <a:p>
            <a:r>
              <a:rPr lang="en-US" dirty="0" smtClean="0"/>
              <a:t>•	 Ensure adequate funding for high schools and postsecondary institutions to maintain high-quality options.</a:t>
            </a:r>
          </a:p>
          <a:p>
            <a:r>
              <a:rPr lang="en-US" dirty="0" smtClean="0"/>
              <a:t>•	 Increase the availability of all options to more high school students.</a:t>
            </a:r>
          </a:p>
          <a:p>
            <a:r>
              <a:rPr lang="en-US" dirty="0" smtClean="0"/>
              <a:t>•	 Streamline processes for obtaining postsecondary credit.</a:t>
            </a:r>
          </a:p>
          <a:p>
            <a:r>
              <a:rPr lang="en-US" dirty="0" smtClean="0"/>
              <a:t>Legislation may be recommended or required to develop a streamlined dual-enrollment/dual-credit system for </a:t>
            </a:r>
          </a:p>
          <a:p>
            <a:r>
              <a:rPr lang="en-US" dirty="0" smtClean="0"/>
              <a:t>all high school students.</a:t>
            </a:r>
            <a:endParaRPr lang="en-US" dirty="0"/>
          </a:p>
        </p:txBody>
      </p:sp>
      <p:sp>
        <p:nvSpPr>
          <p:cNvPr id="4" name="Slide Number Placeholder 3"/>
          <p:cNvSpPr>
            <a:spLocks noGrp="1"/>
          </p:cNvSpPr>
          <p:nvPr>
            <p:ph type="sldNum" sz="quarter" idx="10"/>
          </p:nvPr>
        </p:nvSpPr>
        <p:spPr/>
        <p:txBody>
          <a:bodyPr/>
          <a:lstStyle/>
          <a:p>
            <a:fld id="{BA53007A-35B8-4AC7-93F0-47BC5B19A9EA}" type="slidenum">
              <a:rPr lang="en-US" smtClean="0"/>
              <a:t>14</a:t>
            </a:fld>
            <a:endParaRPr lang="en-US"/>
          </a:p>
        </p:txBody>
      </p:sp>
    </p:spTree>
    <p:extLst>
      <p:ext uri="{BB962C8B-B14F-4D97-AF65-F5344CB8AC3E}">
        <p14:creationId xmlns:p14="http://schemas.microsoft.com/office/powerpoint/2010/main" val="16323913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Central Washington University – Cornerstone Program</a:t>
            </a:r>
          </a:p>
          <a:p>
            <a:r>
              <a:rPr lang="en-US" dirty="0" smtClean="0"/>
              <a:t>University of Washington Seattle – UW in the High School</a:t>
            </a:r>
          </a:p>
          <a:p>
            <a:endParaRPr lang="en-US" dirty="0"/>
          </a:p>
        </p:txBody>
      </p:sp>
      <p:sp>
        <p:nvSpPr>
          <p:cNvPr id="4" name="Slide Number Placeholder 3"/>
          <p:cNvSpPr>
            <a:spLocks noGrp="1"/>
          </p:cNvSpPr>
          <p:nvPr>
            <p:ph type="sldNum" sz="quarter" idx="10"/>
          </p:nvPr>
        </p:nvSpPr>
        <p:spPr/>
        <p:txBody>
          <a:bodyPr/>
          <a:lstStyle/>
          <a:p>
            <a:fld id="{BA53007A-35B8-4AC7-93F0-47BC5B19A9EA}" type="slidenum">
              <a:rPr lang="en-US" smtClean="0"/>
              <a:t>16</a:t>
            </a:fld>
            <a:endParaRPr lang="en-US"/>
          </a:p>
        </p:txBody>
      </p:sp>
    </p:spTree>
    <p:extLst>
      <p:ext uri="{BB962C8B-B14F-4D97-AF65-F5344CB8AC3E}">
        <p14:creationId xmlns:p14="http://schemas.microsoft.com/office/powerpoint/2010/main" val="31853840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The Dual Credit Workgroup was established in the spring of 2014 and will meet through fall of 2015 to streamline and expand opportunities for high school students to earn college credits.</a:t>
            </a:r>
          </a:p>
          <a:p>
            <a:pPr defTabSz="931774">
              <a:defRPr/>
            </a:pPr>
            <a:endParaRPr lang="en-US" dirty="0" smtClean="0"/>
          </a:p>
          <a:p>
            <a:pPr defTabSz="931774">
              <a:defRPr/>
            </a:pPr>
            <a:r>
              <a:rPr lang="en-US" dirty="0" smtClean="0"/>
              <a:t>Broad, cross-sector representation.</a:t>
            </a:r>
          </a:p>
          <a:p>
            <a:endParaRPr lang="en-US" dirty="0"/>
          </a:p>
        </p:txBody>
      </p:sp>
      <p:sp>
        <p:nvSpPr>
          <p:cNvPr id="4" name="Slide Number Placeholder 3"/>
          <p:cNvSpPr>
            <a:spLocks noGrp="1"/>
          </p:cNvSpPr>
          <p:nvPr>
            <p:ph type="sldNum" sz="quarter" idx="10"/>
          </p:nvPr>
        </p:nvSpPr>
        <p:spPr/>
        <p:txBody>
          <a:bodyPr/>
          <a:lstStyle/>
          <a:p>
            <a:fld id="{BA53007A-35B8-4AC7-93F0-47BC5B19A9EA}" type="slidenum">
              <a:rPr lang="en-US" smtClean="0"/>
              <a:t>24</a:t>
            </a:fld>
            <a:endParaRPr lang="en-US"/>
          </a:p>
        </p:txBody>
      </p:sp>
    </p:spTree>
    <p:extLst>
      <p:ext uri="{BB962C8B-B14F-4D97-AF65-F5344CB8AC3E}">
        <p14:creationId xmlns:p14="http://schemas.microsoft.com/office/powerpoint/2010/main" val="40528532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Most up-to-date</a:t>
            </a:r>
            <a:r>
              <a:rPr lang="en-US" baseline="0" dirty="0" smtClean="0"/>
              <a:t> version of the draft legislation will be posted with the Council meeting materials.</a:t>
            </a:r>
          </a:p>
          <a:p>
            <a:endParaRPr lang="en-US" dirty="0"/>
          </a:p>
        </p:txBody>
      </p:sp>
      <p:sp>
        <p:nvSpPr>
          <p:cNvPr id="4" name="Slide Number Placeholder 3"/>
          <p:cNvSpPr>
            <a:spLocks noGrp="1"/>
          </p:cNvSpPr>
          <p:nvPr>
            <p:ph type="sldNum" sz="quarter" idx="10"/>
          </p:nvPr>
        </p:nvSpPr>
        <p:spPr/>
        <p:txBody>
          <a:bodyPr/>
          <a:lstStyle/>
          <a:p>
            <a:fld id="{BA53007A-35B8-4AC7-93F0-47BC5B19A9EA}" type="slidenum">
              <a:rPr lang="en-US" smtClean="0"/>
              <a:t>26</a:t>
            </a:fld>
            <a:endParaRPr lang="en-US"/>
          </a:p>
        </p:txBody>
      </p:sp>
    </p:spTree>
    <p:extLst>
      <p:ext uri="{BB962C8B-B14F-4D97-AF65-F5344CB8AC3E}">
        <p14:creationId xmlns:p14="http://schemas.microsoft.com/office/powerpoint/2010/main" val="29402769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53007A-35B8-4AC7-93F0-47BC5B19A9EA}" type="slidenum">
              <a:rPr lang="en-US" smtClean="0"/>
              <a:t>27</a:t>
            </a:fld>
            <a:endParaRPr lang="en-US"/>
          </a:p>
        </p:txBody>
      </p:sp>
    </p:spTree>
    <p:extLst>
      <p:ext uri="{BB962C8B-B14F-4D97-AF65-F5344CB8AC3E}">
        <p14:creationId xmlns:p14="http://schemas.microsoft.com/office/powerpoint/2010/main" val="823777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do high school students need to know and be able to do to succeed in college-level work? How do we know if a student </a:t>
            </a:r>
          </a:p>
          <a:p>
            <a:endParaRPr lang="en-US" dirty="0" smtClean="0"/>
          </a:p>
          <a:p>
            <a:r>
              <a:rPr lang="en-US" dirty="0" smtClean="0"/>
              <a:t>is "college ready?" Who are we serving and what benefits are being realized? Which teaching and student support strategies </a:t>
            </a:r>
          </a:p>
          <a:p>
            <a:endParaRPr lang="en-US" dirty="0" smtClean="0"/>
          </a:p>
          <a:p>
            <a:r>
              <a:rPr lang="en-US" dirty="0" smtClean="0"/>
              <a:t>are working best? Explore these and other questions about dual-enrollment/dual-credit programs and students. </a:t>
            </a:r>
          </a:p>
        </p:txBody>
      </p:sp>
      <p:sp>
        <p:nvSpPr>
          <p:cNvPr id="4" name="Slide Number Placeholder 3"/>
          <p:cNvSpPr>
            <a:spLocks noGrp="1"/>
          </p:cNvSpPr>
          <p:nvPr>
            <p:ph type="sldNum" sz="quarter" idx="10"/>
          </p:nvPr>
        </p:nvSpPr>
        <p:spPr/>
        <p:txBody>
          <a:bodyPr/>
          <a:lstStyle/>
          <a:p>
            <a:fld id="{9E2210C8-354D-4A28-9A27-26B8608C3A2A}" type="slidenum">
              <a:rPr lang="en-US" smtClean="0"/>
              <a:t>2</a:t>
            </a:fld>
            <a:endParaRPr lang="en-US"/>
          </a:p>
        </p:txBody>
      </p:sp>
    </p:spTree>
    <p:extLst>
      <p:ext uri="{BB962C8B-B14F-4D97-AF65-F5344CB8AC3E}">
        <p14:creationId xmlns:p14="http://schemas.microsoft.com/office/powerpoint/2010/main" val="1134897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Start</a:t>
            </a:r>
            <a:r>
              <a:rPr lang="en-US" baseline="0" dirty="0" smtClean="0"/>
              <a:t> at the bottom and work to the top/most recent. </a:t>
            </a:r>
          </a:p>
          <a:p>
            <a:pPr defTabSz="914350">
              <a:defRPr/>
            </a:pPr>
            <a:r>
              <a:rPr lang="en-US" dirty="0"/>
              <a:t>1990 – Running Start Program Rules, OSPI, SBCTC and WSAC jointly develop and adopt rules. (RCW 28A.600.390)</a:t>
            </a:r>
          </a:p>
          <a:p>
            <a:pPr defTabSz="914350">
              <a:defRPr/>
            </a:pPr>
            <a:r>
              <a:rPr lang="en-US" dirty="0"/>
              <a:t>2009 – Dual credit programs — Annual report, clear vision  to increase participation in dual credit programs, requires data collection and reporting. (RCW 28A.600.280)</a:t>
            </a:r>
          </a:p>
          <a:p>
            <a:pPr defTabSz="914350">
              <a:defRPr/>
            </a:pPr>
            <a:r>
              <a:rPr lang="en-US" dirty="0"/>
              <a:t>2011 – Launch Year, requires all public high schools to work toward providing students the opportunity to earn 1 year’s worth of postsecondary credit in HS. (RCW 28A.230.130)</a:t>
            </a:r>
          </a:p>
          <a:p>
            <a:pPr defTabSz="914350">
              <a:defRPr/>
            </a:pPr>
            <a:r>
              <a:rPr lang="en-US" dirty="0"/>
              <a:t>2012 – Requires colleges and universities to develop master lists of courses that can be fulfilled by taking and meeting competency levels in dual credit opportunities. (RCW 28B.10.053 ) </a:t>
            </a:r>
          </a:p>
          <a:p>
            <a:pPr defTabSz="914350">
              <a:defRPr/>
            </a:pPr>
            <a:r>
              <a:rPr lang="en-US" dirty="0"/>
              <a:t>2013 – Academic acceleration for high school students, encouraging automatic enrollment in next most rigorous level of coursework. (RCW 28A.320.195)</a:t>
            </a:r>
          </a:p>
          <a:p>
            <a:pPr defTabSz="914350">
              <a:defRPr/>
            </a:pPr>
            <a:r>
              <a:rPr lang="en-US" dirty="0"/>
              <a:t>2013 – The Ten-Year Roadmap</a:t>
            </a:r>
          </a:p>
          <a:p>
            <a:endParaRPr lang="en-US" dirty="0"/>
          </a:p>
        </p:txBody>
      </p:sp>
      <p:sp>
        <p:nvSpPr>
          <p:cNvPr id="4" name="Slide Number Placeholder 3"/>
          <p:cNvSpPr>
            <a:spLocks noGrp="1"/>
          </p:cNvSpPr>
          <p:nvPr>
            <p:ph type="sldNum" sz="quarter" idx="10"/>
          </p:nvPr>
        </p:nvSpPr>
        <p:spPr/>
        <p:txBody>
          <a:bodyPr/>
          <a:lstStyle/>
          <a:p>
            <a:fld id="{BA53007A-35B8-4AC7-93F0-47BC5B19A9EA}" type="slidenum">
              <a:rPr lang="en-US" smtClean="0"/>
              <a:t>5</a:t>
            </a:fld>
            <a:endParaRPr lang="en-US"/>
          </a:p>
        </p:txBody>
      </p:sp>
    </p:spTree>
    <p:extLst>
      <p:ext uri="{BB962C8B-B14F-4D97-AF65-F5344CB8AC3E}">
        <p14:creationId xmlns:p14="http://schemas.microsoft.com/office/powerpoint/2010/main" val="3601955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2 categories:</a:t>
            </a:r>
          </a:p>
          <a:p>
            <a:r>
              <a:rPr lang="en-US" baseline="0" dirty="0" smtClean="0"/>
              <a:t>Dual credit through college course completion</a:t>
            </a:r>
          </a:p>
          <a:p>
            <a:r>
              <a:rPr lang="en-US" baseline="0" dirty="0" smtClean="0"/>
              <a:t>Dual credit through scoring on standardized exams</a:t>
            </a:r>
          </a:p>
        </p:txBody>
      </p:sp>
      <p:sp>
        <p:nvSpPr>
          <p:cNvPr id="4" name="Slide Number Placeholder 3"/>
          <p:cNvSpPr>
            <a:spLocks noGrp="1"/>
          </p:cNvSpPr>
          <p:nvPr>
            <p:ph type="sldNum" sz="quarter" idx="10"/>
          </p:nvPr>
        </p:nvSpPr>
        <p:spPr/>
        <p:txBody>
          <a:bodyPr/>
          <a:lstStyle/>
          <a:p>
            <a:fld id="{BA53007A-35B8-4AC7-93F0-47BC5B19A9EA}" type="slidenum">
              <a:rPr lang="en-US" smtClean="0"/>
              <a:t>6</a:t>
            </a:fld>
            <a:endParaRPr lang="en-US"/>
          </a:p>
        </p:txBody>
      </p:sp>
    </p:spTree>
    <p:extLst>
      <p:ext uri="{BB962C8B-B14F-4D97-AF65-F5344CB8AC3E}">
        <p14:creationId xmlns:p14="http://schemas.microsoft.com/office/powerpoint/2010/main" val="492543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C6CD22-7EDA-4E81-93DC-FBC33833B4B1}" type="slidenum">
              <a:rPr lang="en-US" smtClean="0"/>
              <a:t>7</a:t>
            </a:fld>
            <a:endParaRPr lang="en-US"/>
          </a:p>
        </p:txBody>
      </p:sp>
    </p:spTree>
    <p:extLst>
      <p:ext uri="{BB962C8B-B14F-4D97-AF65-F5344CB8AC3E}">
        <p14:creationId xmlns:p14="http://schemas.microsoft.com/office/powerpoint/2010/main" val="1415492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For those students who enroll in dual credit, they enroll</a:t>
            </a:r>
            <a:r>
              <a:rPr lang="en-US" baseline="0" dirty="0" smtClean="0"/>
              <a:t> in an average of 2.75 courses per year.</a:t>
            </a:r>
            <a:endParaRPr lang="en-US" dirty="0"/>
          </a:p>
        </p:txBody>
      </p:sp>
      <p:sp>
        <p:nvSpPr>
          <p:cNvPr id="4" name="Slide Number Placeholder 3"/>
          <p:cNvSpPr>
            <a:spLocks noGrp="1"/>
          </p:cNvSpPr>
          <p:nvPr>
            <p:ph type="sldNum" sz="quarter" idx="10"/>
          </p:nvPr>
        </p:nvSpPr>
        <p:spPr/>
        <p:txBody>
          <a:bodyPr/>
          <a:lstStyle/>
          <a:p>
            <a:fld id="{C3C6CD22-7EDA-4E81-93DC-FBC33833B4B1}" type="slidenum">
              <a:rPr lang="en-US" smtClean="0"/>
              <a:t>8</a:t>
            </a:fld>
            <a:endParaRPr lang="en-US"/>
          </a:p>
        </p:txBody>
      </p:sp>
    </p:spTree>
    <p:extLst>
      <p:ext uri="{BB962C8B-B14F-4D97-AF65-F5344CB8AC3E}">
        <p14:creationId xmlns:p14="http://schemas.microsoft.com/office/powerpoint/2010/main" val="10927612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C6CD22-7EDA-4E81-93DC-FBC33833B4B1}" type="slidenum">
              <a:rPr lang="en-US" smtClean="0"/>
              <a:t>9</a:t>
            </a:fld>
            <a:endParaRPr lang="en-US"/>
          </a:p>
        </p:txBody>
      </p:sp>
    </p:spTree>
    <p:extLst>
      <p:ext uri="{BB962C8B-B14F-4D97-AF65-F5344CB8AC3E}">
        <p14:creationId xmlns:p14="http://schemas.microsoft.com/office/powerpoint/2010/main" val="13276511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C6CD22-7EDA-4E81-93DC-FBC33833B4B1}" type="slidenum">
              <a:rPr lang="en-US" smtClean="0"/>
              <a:t>10</a:t>
            </a:fld>
            <a:endParaRPr lang="en-US"/>
          </a:p>
        </p:txBody>
      </p:sp>
    </p:spTree>
    <p:extLst>
      <p:ext uri="{BB962C8B-B14F-4D97-AF65-F5344CB8AC3E}">
        <p14:creationId xmlns:p14="http://schemas.microsoft.com/office/powerpoint/2010/main" val="7495566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6472"/>
            <a:r>
              <a:rPr lang="en-US" dirty="0" smtClean="0"/>
              <a:t>Randy Spaulding</a:t>
            </a:r>
            <a:endParaRPr lang="en-US" baseline="0" dirty="0" smtClean="0"/>
          </a:p>
          <a:p>
            <a:pPr marL="116472"/>
            <a:r>
              <a:rPr lang="en-US" dirty="0" smtClean="0"/>
              <a:t>WA</a:t>
            </a:r>
            <a:r>
              <a:rPr lang="en-US" baseline="0" dirty="0" smtClean="0"/>
              <a:t> students earned an estimated 273,251 credits through AP – over 6000 annual FTE</a:t>
            </a:r>
          </a:p>
          <a:p>
            <a:pPr marL="116472"/>
            <a:r>
              <a:rPr lang="en-US" dirty="0" smtClean="0"/>
              <a:t>If all the students identified in the AP potential analysis</a:t>
            </a:r>
            <a:r>
              <a:rPr lang="en-US" baseline="0" dirty="0" smtClean="0"/>
              <a:t> </a:t>
            </a:r>
            <a:r>
              <a:rPr lang="en-US" dirty="0" smtClean="0"/>
              <a:t>had access to AP courses and exams</a:t>
            </a:r>
            <a:r>
              <a:rPr lang="en-US" baseline="0" dirty="0" smtClean="0"/>
              <a:t> we could award another 4,000 annual FTE worth of credit.</a:t>
            </a:r>
            <a:endParaRPr lang="en-US" dirty="0" smtClean="0"/>
          </a:p>
          <a:p>
            <a:endParaRPr lang="en-US" dirty="0"/>
          </a:p>
        </p:txBody>
      </p:sp>
      <p:sp>
        <p:nvSpPr>
          <p:cNvPr id="4" name="Slide Number Placeholder 3"/>
          <p:cNvSpPr>
            <a:spLocks noGrp="1"/>
          </p:cNvSpPr>
          <p:nvPr>
            <p:ph type="sldNum" sz="quarter" idx="10"/>
          </p:nvPr>
        </p:nvSpPr>
        <p:spPr/>
        <p:txBody>
          <a:bodyPr/>
          <a:lstStyle/>
          <a:p>
            <a:fld id="{BA53007A-35B8-4AC7-93F0-47BC5B19A9EA}" type="slidenum">
              <a:rPr lang="en-US" smtClean="0"/>
              <a:t>11</a:t>
            </a:fld>
            <a:endParaRPr lang="en-US"/>
          </a:p>
        </p:txBody>
      </p:sp>
    </p:spTree>
    <p:extLst>
      <p:ext uri="{BB962C8B-B14F-4D97-AF65-F5344CB8AC3E}">
        <p14:creationId xmlns:p14="http://schemas.microsoft.com/office/powerpoint/2010/main" val="27367203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6" name="Slide Number Placeholder 5"/>
          <p:cNvSpPr>
            <a:spLocks noGrp="1"/>
          </p:cNvSpPr>
          <p:nvPr>
            <p:ph type="sldNum" sz="quarter" idx="12"/>
          </p:nvPr>
        </p:nvSpPr>
        <p:spPr/>
        <p:txBody>
          <a:bodyPr/>
          <a:lstStyle/>
          <a:p>
            <a:fld id="{65701189-E0CE-4508-97C4-395A6AD446C7}"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65701189-E0CE-4508-97C4-395A6AD446C7}"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65701189-E0CE-4508-97C4-395A6AD446C7}"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mphasis">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fld id="{65701189-E0CE-4508-97C4-395A6AD446C7}" type="slidenum">
              <a:rPr lang="en-US" smtClean="0"/>
              <a:t>‹#›</a:t>
            </a:fld>
            <a:endParaRPr lang="en-US"/>
          </a:p>
        </p:txBody>
      </p:sp>
      <p:sp>
        <p:nvSpPr>
          <p:cNvPr id="6" name="Content Placeholder 2"/>
          <p:cNvSpPr>
            <a:spLocks noGrp="1"/>
          </p:cNvSpPr>
          <p:nvPr>
            <p:ph idx="1"/>
          </p:nvPr>
        </p:nvSpPr>
        <p:spPr>
          <a:xfrm>
            <a:off x="457200" y="1600200"/>
            <a:ext cx="7620000" cy="4800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958627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04615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65701189-E0CE-4508-97C4-395A6AD446C7}"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65701189-E0CE-4508-97C4-395A6AD446C7}"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65701189-E0CE-4508-97C4-395A6AD446C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65701189-E0CE-4508-97C4-395A6AD446C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65701189-E0CE-4508-97C4-395A6AD446C7}"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w/Foot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5701189-E0CE-4508-97C4-395A6AD446C7}"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65701189-E0CE-4508-97C4-395A6AD446C7}"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Slide Number Placeholder 8"/>
          <p:cNvSpPr>
            <a:spLocks noGrp="1"/>
          </p:cNvSpPr>
          <p:nvPr>
            <p:ph type="sldNum" sz="quarter" idx="11"/>
          </p:nvPr>
        </p:nvSpPr>
        <p:spPr/>
        <p:txBody>
          <a:bodyPr/>
          <a:lstStyle/>
          <a:p>
            <a:fld id="{65701189-E0CE-4508-97C4-395A6AD446C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65701189-E0CE-4508-97C4-395A6AD446C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Lst>
  <p:timing>
    <p:tnLst>
      <p:par>
        <p:cTn id="1" dur="indefinite" restart="never" nodeType="tmRoot"/>
      </p:par>
    </p:tnLst>
  </p:timing>
  <p:hf hdr="0"/>
  <p:txStyles>
    <p:titleStyle>
      <a:lvl1pPr algn="l" defTabSz="914400" rtl="0" eaLnBrk="1" latinLnBrk="0" hangingPunct="1">
        <a:spcBef>
          <a:spcPct val="0"/>
        </a:spcBef>
        <a:buNone/>
        <a:defRPr sz="40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2718210"/>
      </p:ext>
    </p:extLst>
  </p:cSld>
  <p:clrMap bg1="lt1" tx1="dk1" bg2="lt2" tx2="dk2" accent1="accent1" accent2="accent2" accent3="accent3" accent4="accent4" accent5="accent5" accent6="accent6" hlink="hlink" folHlink="folHlink"/>
  <p:sldLayoutIdLst>
    <p:sldLayoutId id="2147483675"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wsac.wa.gov/sites/default/files/AP-FTE-PolicyBrief.pdf"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6.png"/><Relationship Id="rId2" Type="http://schemas.openxmlformats.org/officeDocument/2006/relationships/diagramData" Target="../diagrams/data7.xml"/><Relationship Id="rId1" Type="http://schemas.openxmlformats.org/officeDocument/2006/relationships/slideLayout" Target="../slideLayouts/slideLayout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www.wa-dualcredit.wikispaces.com/" TargetMode="External"/><Relationship Id="rId2" Type="http://schemas.openxmlformats.org/officeDocument/2006/relationships/hyperlink" Target="http://www.wsac.wa.gov/2014-meetings"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3" Type="http://schemas.openxmlformats.org/officeDocument/2006/relationships/hyperlink" Target="http://www.wsac.wa.gov/" TargetMode="External"/><Relationship Id="rId2" Type="http://schemas.openxmlformats.org/officeDocument/2006/relationships/hyperlink" Target="mailto:NoreenL@wsac.wa.gov" TargetMode="External"/><Relationship Id="rId1" Type="http://schemas.openxmlformats.org/officeDocument/2006/relationships/slideLayout" Target="../slideLayouts/slideLayout2.xml"/><Relationship Id="rId4" Type="http://schemas.openxmlformats.org/officeDocument/2006/relationships/hyperlink" Target="http://www.wa-dualcredit.wikispaces.com/" TargetMode="Externa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3.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0" y="4572000"/>
            <a:ext cx="7696200" cy="1676400"/>
          </a:xfrm>
        </p:spPr>
        <p:txBody>
          <a:bodyPr>
            <a:normAutofit/>
          </a:bodyPr>
          <a:lstStyle/>
          <a:p>
            <a:r>
              <a:rPr lang="en-US" b="1" dirty="0">
                <a:solidFill>
                  <a:schemeClr val="tx1"/>
                </a:solidFill>
              </a:rPr>
              <a:t>Dual Enrollment: A Jumpstart on Career and College Readiness </a:t>
            </a:r>
          </a:p>
          <a:p>
            <a:r>
              <a:rPr lang="en-US" b="1" dirty="0" smtClean="0"/>
              <a:t>Rural Alliance for College Success</a:t>
            </a:r>
          </a:p>
          <a:p>
            <a:r>
              <a:rPr lang="en-US" b="1" dirty="0" smtClean="0"/>
              <a:t>September 29, 2014</a:t>
            </a:r>
          </a:p>
        </p:txBody>
      </p:sp>
      <p:sp>
        <p:nvSpPr>
          <p:cNvPr id="6" name="Slide Number Placeholder 5"/>
          <p:cNvSpPr>
            <a:spLocks noGrp="1"/>
          </p:cNvSpPr>
          <p:nvPr>
            <p:ph type="sldNum" sz="quarter" idx="12"/>
          </p:nvPr>
        </p:nvSpPr>
        <p:spPr/>
        <p:txBody>
          <a:bodyPr/>
          <a:lstStyle/>
          <a:p>
            <a:fld id="{65701189-E0CE-4508-97C4-395A6AD446C7}" type="slidenum">
              <a:rPr lang="en-US" smtClean="0"/>
              <a:pPr/>
              <a:t>1</a:t>
            </a:fld>
            <a:endParaRPr lang="en-US"/>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286000"/>
            <a:ext cx="8153400" cy="17955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486355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Dual Credit Participation Demographics </a:t>
            </a:r>
            <a:r>
              <a:rPr lang="en-US" sz="2700" dirty="0"/>
              <a:t>(Continued</a:t>
            </a:r>
            <a:r>
              <a:rPr lang="en-US" sz="2700" dirty="0" smtClean="0"/>
              <a:t>)</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821569443"/>
              </p:ext>
            </p:extLst>
          </p:nvPr>
        </p:nvGraphicFramePr>
        <p:xfrm>
          <a:off x="457200" y="1600200"/>
          <a:ext cx="7620000" cy="4220170"/>
        </p:xfrm>
        <a:graphic>
          <a:graphicData uri="http://schemas.openxmlformats.org/drawingml/2006/table">
            <a:tbl>
              <a:tblPr firstRow="1" firstCol="1" bandRow="1">
                <a:tableStyleId>{5C22544A-7EE6-4342-B048-85BDC9FD1C3A}</a:tableStyleId>
              </a:tblPr>
              <a:tblGrid>
                <a:gridCol w="3851871"/>
                <a:gridCol w="1256043"/>
                <a:gridCol w="1256043"/>
                <a:gridCol w="1256043"/>
              </a:tblGrid>
              <a:tr h="491067">
                <a:tc>
                  <a:txBody>
                    <a:bodyPr/>
                    <a:lstStyle/>
                    <a:p>
                      <a:pPr marL="0" marR="0" algn="ctr">
                        <a:lnSpc>
                          <a:spcPct val="107000"/>
                        </a:lnSpc>
                        <a:spcBef>
                          <a:spcPts val="0"/>
                        </a:spcBef>
                        <a:spcAft>
                          <a:spcPts val="0"/>
                        </a:spcAft>
                      </a:pPr>
                      <a:r>
                        <a:rPr lang="en-US" sz="2400" b="0" dirty="0" smtClean="0">
                          <a:solidFill>
                            <a:schemeClr val="bg2">
                              <a:lumMod val="10000"/>
                            </a:schemeClr>
                          </a:solidFill>
                          <a:effectLst/>
                          <a:latin typeface="+mn-lt"/>
                          <a:ea typeface="Calibri" panose="020F0502020204030204" pitchFamily="34" charset="0"/>
                          <a:cs typeface="Times New Roman" panose="02020603050405020304" pitchFamily="18" charset="0"/>
                        </a:rPr>
                        <a:t>Student enrollment </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dirty="0" smtClean="0">
                          <a:solidFill>
                            <a:schemeClr val="bg2">
                              <a:lumMod val="10000"/>
                            </a:schemeClr>
                          </a:solidFill>
                          <a:effectLst/>
                          <a:latin typeface="+mn-lt"/>
                          <a:ea typeface="Calibri" panose="020F0502020204030204" pitchFamily="34" charset="0"/>
                          <a:cs typeface="Times New Roman" panose="02020603050405020304" pitchFamily="18" charset="0"/>
                        </a:rPr>
                        <a:t>2011</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dirty="0" smtClean="0">
                          <a:solidFill>
                            <a:schemeClr val="bg2">
                              <a:lumMod val="10000"/>
                            </a:schemeClr>
                          </a:solidFill>
                          <a:effectLst/>
                          <a:latin typeface="+mn-lt"/>
                          <a:ea typeface="Calibri" panose="020F0502020204030204" pitchFamily="34" charset="0"/>
                          <a:cs typeface="Times New Roman" panose="02020603050405020304" pitchFamily="18" charset="0"/>
                        </a:rPr>
                        <a:t>2013</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dirty="0" smtClean="0">
                          <a:solidFill>
                            <a:schemeClr val="bg2">
                              <a:lumMod val="10000"/>
                            </a:schemeClr>
                          </a:solidFill>
                          <a:effectLst/>
                          <a:latin typeface="+mn-lt"/>
                          <a:ea typeface="Calibri" panose="020F0502020204030204" pitchFamily="34" charset="0"/>
                          <a:cs typeface="Times New Roman" panose="02020603050405020304" pitchFamily="18" charset="0"/>
                        </a:rPr>
                        <a:t>% change</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r>
              <a:tr h="491067">
                <a:tc>
                  <a:txBody>
                    <a:bodyPr/>
                    <a:lstStyle/>
                    <a:p>
                      <a:pPr marL="0" marR="0">
                        <a:lnSpc>
                          <a:spcPct val="107000"/>
                        </a:lnSpc>
                        <a:spcBef>
                          <a:spcPts val="0"/>
                        </a:spcBef>
                        <a:spcAft>
                          <a:spcPts val="0"/>
                        </a:spcAft>
                      </a:pPr>
                      <a:r>
                        <a:rPr lang="en-US" sz="2400" b="0" dirty="0">
                          <a:solidFill>
                            <a:schemeClr val="bg2">
                              <a:lumMod val="10000"/>
                            </a:schemeClr>
                          </a:solidFill>
                          <a:effectLst/>
                          <a:latin typeface="+mn-lt"/>
                        </a:rPr>
                        <a:t>Female</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82,389</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86,804</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+5.4</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r>
              <a:tr h="491067">
                <a:tc>
                  <a:txBody>
                    <a:bodyPr/>
                    <a:lstStyle/>
                    <a:p>
                      <a:pPr marL="0" marR="0">
                        <a:lnSpc>
                          <a:spcPct val="107000"/>
                        </a:lnSpc>
                        <a:spcBef>
                          <a:spcPts val="0"/>
                        </a:spcBef>
                        <a:spcAft>
                          <a:spcPts val="0"/>
                        </a:spcAft>
                      </a:pPr>
                      <a:r>
                        <a:rPr lang="en-US" sz="2400" b="0" dirty="0">
                          <a:solidFill>
                            <a:schemeClr val="bg2">
                              <a:lumMod val="10000"/>
                            </a:schemeClr>
                          </a:solidFill>
                          <a:effectLst/>
                          <a:latin typeface="+mn-lt"/>
                        </a:rPr>
                        <a:t>Male</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83,582</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87,379</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+4.5</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r>
              <a:tr h="491067">
                <a:tc>
                  <a:txBody>
                    <a:bodyPr/>
                    <a:lstStyle/>
                    <a:p>
                      <a:pPr marL="0" marR="0">
                        <a:lnSpc>
                          <a:spcPct val="107000"/>
                        </a:lnSpc>
                        <a:spcBef>
                          <a:spcPts val="0"/>
                        </a:spcBef>
                        <a:spcAft>
                          <a:spcPts val="0"/>
                        </a:spcAft>
                      </a:pP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r>
              <a:tr h="491067">
                <a:tc>
                  <a:txBody>
                    <a:bodyPr/>
                    <a:lstStyle/>
                    <a:p>
                      <a:pPr marL="0" marR="0">
                        <a:lnSpc>
                          <a:spcPct val="107000"/>
                        </a:lnSpc>
                        <a:spcBef>
                          <a:spcPts val="0"/>
                        </a:spcBef>
                        <a:spcAft>
                          <a:spcPts val="0"/>
                        </a:spcAft>
                      </a:pPr>
                      <a:r>
                        <a:rPr lang="en-US" sz="2400" b="0">
                          <a:solidFill>
                            <a:schemeClr val="bg2">
                              <a:lumMod val="10000"/>
                            </a:schemeClr>
                          </a:solidFill>
                          <a:effectLst/>
                          <a:latin typeface="+mn-lt"/>
                        </a:rPr>
                        <a:t>Special Education</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12,355</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12,039</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-2.6</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r>
              <a:tr h="491067">
                <a:tc>
                  <a:txBody>
                    <a:bodyPr/>
                    <a:lstStyle/>
                    <a:p>
                      <a:pPr marL="0" marR="0">
                        <a:lnSpc>
                          <a:spcPct val="107000"/>
                        </a:lnSpc>
                        <a:spcBef>
                          <a:spcPts val="0"/>
                        </a:spcBef>
                        <a:spcAft>
                          <a:spcPts val="0"/>
                        </a:spcAft>
                      </a:pPr>
                      <a:r>
                        <a:rPr lang="en-US" sz="2400" b="0" dirty="0">
                          <a:solidFill>
                            <a:schemeClr val="bg2">
                              <a:lumMod val="10000"/>
                            </a:schemeClr>
                          </a:solidFill>
                          <a:effectLst/>
                          <a:latin typeface="+mn-lt"/>
                        </a:rPr>
                        <a:t>Bilingual </a:t>
                      </a:r>
                      <a:r>
                        <a:rPr lang="en-US" sz="2400" b="0" dirty="0" smtClean="0">
                          <a:solidFill>
                            <a:schemeClr val="bg2">
                              <a:lumMod val="10000"/>
                            </a:schemeClr>
                          </a:solidFill>
                          <a:effectLst/>
                          <a:latin typeface="+mn-lt"/>
                        </a:rPr>
                        <a:t>programs</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5379</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4625</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-14</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r>
              <a:tr h="491067">
                <a:tc>
                  <a:txBody>
                    <a:bodyPr/>
                    <a:lstStyle/>
                    <a:p>
                      <a:pPr marL="0" marR="0">
                        <a:lnSpc>
                          <a:spcPct val="107000"/>
                        </a:lnSpc>
                        <a:spcBef>
                          <a:spcPts val="0"/>
                        </a:spcBef>
                        <a:spcAft>
                          <a:spcPts val="0"/>
                        </a:spcAft>
                      </a:pPr>
                      <a:r>
                        <a:rPr lang="en-US" sz="2400" b="0" dirty="0">
                          <a:solidFill>
                            <a:schemeClr val="bg2">
                              <a:lumMod val="10000"/>
                            </a:schemeClr>
                          </a:solidFill>
                          <a:effectLst/>
                          <a:latin typeface="+mn-lt"/>
                        </a:rPr>
                        <a:t>Gifted </a:t>
                      </a:r>
                      <a:r>
                        <a:rPr lang="en-US" sz="2400" b="0" dirty="0" smtClean="0">
                          <a:solidFill>
                            <a:schemeClr val="bg2">
                              <a:lumMod val="10000"/>
                            </a:schemeClr>
                          </a:solidFill>
                          <a:effectLst/>
                          <a:latin typeface="+mn-lt"/>
                        </a:rPr>
                        <a:t>programs</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6198</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14,819</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+139.1</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r>
              <a:tr h="491067">
                <a:tc>
                  <a:txBody>
                    <a:bodyPr/>
                    <a:lstStyle/>
                    <a:p>
                      <a:pPr marL="0" marR="0">
                        <a:lnSpc>
                          <a:spcPct val="107000"/>
                        </a:lnSpc>
                        <a:spcBef>
                          <a:spcPts val="0"/>
                        </a:spcBef>
                        <a:spcAft>
                          <a:spcPts val="0"/>
                        </a:spcAft>
                      </a:pPr>
                      <a:r>
                        <a:rPr lang="en-US" sz="2400" b="0" dirty="0">
                          <a:solidFill>
                            <a:schemeClr val="bg2">
                              <a:lumMod val="10000"/>
                            </a:schemeClr>
                          </a:solidFill>
                          <a:effectLst/>
                          <a:latin typeface="+mn-lt"/>
                        </a:rPr>
                        <a:t>Free/Reduced Lunch Eligible</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60,152</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66,462</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+10.5</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572" marR="52572" marT="0" marB="0">
                    <a:solidFill>
                      <a:schemeClr val="bg2"/>
                    </a:solidFill>
                  </a:tcPr>
                </a:tc>
              </a:tr>
            </a:tbl>
          </a:graphicData>
        </a:graphic>
      </p:graphicFrame>
      <p:sp>
        <p:nvSpPr>
          <p:cNvPr id="3" name="Slide Number Placeholder 2"/>
          <p:cNvSpPr>
            <a:spLocks noGrp="1"/>
          </p:cNvSpPr>
          <p:nvPr>
            <p:ph type="sldNum" sz="quarter" idx="12"/>
          </p:nvPr>
        </p:nvSpPr>
        <p:spPr/>
        <p:txBody>
          <a:bodyPr/>
          <a:lstStyle/>
          <a:p>
            <a:fld id="{65701189-E0CE-4508-97C4-395A6AD446C7}" type="slidenum">
              <a:rPr lang="en-US" smtClean="0"/>
              <a:t>10</a:t>
            </a:fld>
            <a:endParaRPr lang="en-US"/>
          </a:p>
        </p:txBody>
      </p:sp>
      <p:grpSp>
        <p:nvGrpSpPr>
          <p:cNvPr id="6" name="Group 5"/>
          <p:cNvGrpSpPr/>
          <p:nvPr/>
        </p:nvGrpSpPr>
        <p:grpSpPr>
          <a:xfrm rot="16200000">
            <a:off x="6037379" y="2420819"/>
            <a:ext cx="5527442" cy="685800"/>
            <a:chOff x="882738" y="1200053"/>
            <a:chExt cx="6670441" cy="600267"/>
          </a:xfrm>
        </p:grpSpPr>
        <p:sp>
          <p:nvSpPr>
            <p:cNvPr id="7" name="Rectangle 6"/>
            <p:cNvSpPr/>
            <p:nvPr/>
          </p:nvSpPr>
          <p:spPr>
            <a:xfrm>
              <a:off x="882738" y="1200053"/>
              <a:ext cx="6670441" cy="600267"/>
            </a:xfrm>
            <a:prstGeom prst="rect">
              <a:avLst/>
            </a:prstGeom>
            <a:ln>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8" name="Rectangle 7"/>
            <p:cNvSpPr/>
            <p:nvPr/>
          </p:nvSpPr>
          <p:spPr>
            <a:xfrm>
              <a:off x="882738" y="1200053"/>
              <a:ext cx="6670441" cy="6002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Dual Credit in Washington</a:t>
              </a:r>
            </a:p>
          </p:txBody>
        </p:sp>
      </p:grpSp>
    </p:spTree>
    <p:extLst>
      <p:ext uri="{BB962C8B-B14F-4D97-AF65-F5344CB8AC3E}">
        <p14:creationId xmlns:p14="http://schemas.microsoft.com/office/powerpoint/2010/main" val="9157209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5701189-E0CE-4508-97C4-395A6AD446C7}" type="slidenum">
              <a:rPr lang="en-US" smtClean="0"/>
              <a:t>11</a:t>
            </a:fld>
            <a:endParaRPr lang="en-US"/>
          </a:p>
        </p:txBody>
      </p:sp>
      <p:sp>
        <p:nvSpPr>
          <p:cNvPr id="7" name="Content Placeholder 6"/>
          <p:cNvSpPr>
            <a:spLocks noGrp="1"/>
          </p:cNvSpPr>
          <p:nvPr>
            <p:ph idx="1"/>
          </p:nvPr>
        </p:nvSpPr>
        <p:spPr>
          <a:xfrm>
            <a:off x="0" y="117996"/>
            <a:ext cx="8458200" cy="1296651"/>
          </a:xfrm>
        </p:spPr>
        <p:txBody>
          <a:bodyPr>
            <a:normAutofit/>
          </a:bodyPr>
          <a:lstStyle/>
          <a:p>
            <a:pPr marL="114300" indent="0" algn="ctr">
              <a:buNone/>
            </a:pPr>
            <a:r>
              <a:rPr lang="en-US" sz="2800" dirty="0" smtClean="0"/>
              <a:t>Up to 4,000 </a:t>
            </a:r>
            <a:r>
              <a:rPr lang="en-US" sz="2800" dirty="0"/>
              <a:t>additional FTE worth of credit </a:t>
            </a:r>
            <a:endParaRPr lang="en-US" sz="2800" dirty="0" smtClean="0"/>
          </a:p>
          <a:p>
            <a:pPr marL="114300" indent="0" algn="ctr">
              <a:buNone/>
            </a:pPr>
            <a:r>
              <a:rPr lang="en-US" sz="2800" dirty="0" smtClean="0"/>
              <a:t>could </a:t>
            </a:r>
            <a:r>
              <a:rPr lang="en-US" sz="2800" dirty="0"/>
              <a:t>be </a:t>
            </a:r>
            <a:r>
              <a:rPr lang="en-US" sz="2800" dirty="0" smtClean="0"/>
              <a:t>awarded.</a:t>
            </a:r>
            <a:r>
              <a:rPr lang="en-US" sz="2800" dirty="0"/>
              <a:t> </a:t>
            </a:r>
            <a:endParaRPr lang="en-US" sz="2800" dirty="0" smtClean="0"/>
          </a:p>
          <a:p>
            <a:pPr marL="114300" indent="0" algn="ctr">
              <a:buNone/>
            </a:pPr>
            <a:endParaRPr lang="en-US" dirty="0" smtClean="0"/>
          </a:p>
        </p:txBody>
      </p:sp>
      <p:grpSp>
        <p:nvGrpSpPr>
          <p:cNvPr id="5" name="Group 4"/>
          <p:cNvGrpSpPr/>
          <p:nvPr/>
        </p:nvGrpSpPr>
        <p:grpSpPr>
          <a:xfrm rot="16200000">
            <a:off x="6065289" y="2392911"/>
            <a:ext cx="5471626" cy="685801"/>
            <a:chOff x="1014754" y="2100166"/>
            <a:chExt cx="6538424" cy="600267"/>
          </a:xfrm>
        </p:grpSpPr>
        <p:sp>
          <p:nvSpPr>
            <p:cNvPr id="6" name="Rectangle 5"/>
            <p:cNvSpPr/>
            <p:nvPr/>
          </p:nvSpPr>
          <p:spPr>
            <a:xfrm>
              <a:off x="1014754" y="2100166"/>
              <a:ext cx="6538424" cy="600267"/>
            </a:xfrm>
            <a:prstGeom prst="rect">
              <a:avLst/>
            </a:prstGeom>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8" name="Rectangle 7"/>
            <p:cNvSpPr/>
            <p:nvPr/>
          </p:nvSpPr>
          <p:spPr>
            <a:xfrm>
              <a:off x="1014754" y="2100166"/>
              <a:ext cx="6538424" cy="6002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Expanding Dual Credit</a:t>
              </a:r>
            </a:p>
          </p:txBody>
        </p:sp>
      </p:grpSp>
      <p:graphicFrame>
        <p:nvGraphicFramePr>
          <p:cNvPr id="12" name="Table 11"/>
          <p:cNvGraphicFramePr>
            <a:graphicFrameLocks noGrp="1"/>
          </p:cNvGraphicFramePr>
          <p:nvPr>
            <p:extLst>
              <p:ext uri="{D42A27DB-BD31-4B8C-83A1-F6EECF244321}">
                <p14:modId xmlns:p14="http://schemas.microsoft.com/office/powerpoint/2010/main" val="711774794"/>
              </p:ext>
            </p:extLst>
          </p:nvPr>
        </p:nvGraphicFramePr>
        <p:xfrm>
          <a:off x="381000" y="1524000"/>
          <a:ext cx="7924801" cy="4951236"/>
        </p:xfrm>
        <a:graphic>
          <a:graphicData uri="http://schemas.openxmlformats.org/drawingml/2006/table">
            <a:tbl>
              <a:tblPr firstRow="1" firstCol="1" bandRow="1"/>
              <a:tblGrid>
                <a:gridCol w="1311959"/>
                <a:gridCol w="1140145"/>
                <a:gridCol w="997627"/>
                <a:gridCol w="997627"/>
                <a:gridCol w="926368"/>
                <a:gridCol w="855109"/>
                <a:gridCol w="855109"/>
                <a:gridCol w="840857"/>
              </a:tblGrid>
              <a:tr h="1828800">
                <a:tc>
                  <a:txBody>
                    <a:bodyPr/>
                    <a:lstStyle/>
                    <a:p>
                      <a:pPr marL="0" marR="0">
                        <a:lnSpc>
                          <a:spcPct val="115000"/>
                        </a:lnSpc>
                        <a:spcBef>
                          <a:spcPts val="0"/>
                        </a:spcBef>
                        <a:spcAft>
                          <a:spcPts val="600"/>
                        </a:spcAft>
                      </a:pPr>
                      <a:r>
                        <a:rPr lang="en-US" sz="1600" b="1" dirty="0">
                          <a:solidFill>
                            <a:srgbClr val="FFFFFF"/>
                          </a:solidFill>
                          <a:effectLst/>
                          <a:latin typeface="Arial Narrow"/>
                          <a:ea typeface="Times New Roman"/>
                          <a:cs typeface="Calibri"/>
                        </a:rPr>
                        <a:t>Exam</a:t>
                      </a:r>
                      <a:endParaRPr lang="en-US" sz="1600" dirty="0">
                        <a:effectLst/>
                        <a:latin typeface="Calibri"/>
                        <a:ea typeface="Calibri"/>
                        <a:cs typeface="Times New Roman"/>
                      </a:endParaRPr>
                    </a:p>
                  </a:txBody>
                  <a:tcPr marL="68580" marR="68580" marT="0" marB="0" anchor="b">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336699"/>
                    </a:solidFill>
                  </a:tcPr>
                </a:tc>
                <a:tc>
                  <a:txBody>
                    <a:bodyPr/>
                    <a:lstStyle/>
                    <a:p>
                      <a:pPr marL="0" marR="0" algn="ctr">
                        <a:lnSpc>
                          <a:spcPct val="115000"/>
                        </a:lnSpc>
                        <a:spcBef>
                          <a:spcPts val="0"/>
                        </a:spcBef>
                        <a:spcAft>
                          <a:spcPts val="600"/>
                        </a:spcAft>
                      </a:pPr>
                      <a:r>
                        <a:rPr lang="en-US" sz="1400" b="1" dirty="0">
                          <a:solidFill>
                            <a:srgbClr val="FFFFFF"/>
                          </a:solidFill>
                          <a:effectLst/>
                          <a:latin typeface="Arial Narrow"/>
                          <a:ea typeface="Times New Roman"/>
                          <a:cs typeface="Calibri"/>
                        </a:rPr>
                        <a:t>Estimated # of PSAT/ NMQT test takers likely to score 3 or higher on AP</a:t>
                      </a:r>
                      <a:endParaRPr lang="en-US" sz="1600" dirty="0">
                        <a:effectLst/>
                        <a:latin typeface="Calibri"/>
                        <a:ea typeface="Calibri"/>
                        <a:cs typeface="Times New Roman"/>
                      </a:endParaRPr>
                    </a:p>
                  </a:txBody>
                  <a:tcPr marL="68580" marR="68580" marT="0" marB="0" anchor="b">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336699"/>
                    </a:solidFill>
                  </a:tcPr>
                </a:tc>
                <a:tc>
                  <a:txBody>
                    <a:bodyPr/>
                    <a:lstStyle/>
                    <a:p>
                      <a:pPr marL="0" marR="0" algn="ctr">
                        <a:lnSpc>
                          <a:spcPct val="115000"/>
                        </a:lnSpc>
                        <a:spcBef>
                          <a:spcPts val="0"/>
                        </a:spcBef>
                        <a:spcAft>
                          <a:spcPts val="600"/>
                        </a:spcAft>
                      </a:pPr>
                      <a:r>
                        <a:rPr lang="en-US" sz="1400" b="1" dirty="0">
                          <a:solidFill>
                            <a:srgbClr val="FFFFFF"/>
                          </a:solidFill>
                          <a:effectLst/>
                          <a:latin typeface="Arial Narrow"/>
                          <a:ea typeface="Times New Roman"/>
                          <a:cs typeface="Calibri"/>
                        </a:rPr>
                        <a:t>Students with Potential who did participate in at least 1 AP exam</a:t>
                      </a:r>
                      <a:endParaRPr lang="en-US" sz="1600" dirty="0">
                        <a:effectLst/>
                        <a:latin typeface="Calibri"/>
                        <a:ea typeface="Calibri"/>
                        <a:cs typeface="Times New Roman"/>
                      </a:endParaRPr>
                    </a:p>
                  </a:txBody>
                  <a:tcPr marL="68580" marR="68580" marT="0" marB="0" anchor="b">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336699"/>
                    </a:solidFill>
                  </a:tcPr>
                </a:tc>
                <a:tc>
                  <a:txBody>
                    <a:bodyPr/>
                    <a:lstStyle/>
                    <a:p>
                      <a:pPr marL="0" marR="0" algn="ctr">
                        <a:lnSpc>
                          <a:spcPct val="115000"/>
                        </a:lnSpc>
                        <a:spcBef>
                          <a:spcPts val="0"/>
                        </a:spcBef>
                        <a:spcAft>
                          <a:spcPts val="600"/>
                        </a:spcAft>
                      </a:pPr>
                      <a:r>
                        <a:rPr lang="en-US" sz="1400" b="1" dirty="0">
                          <a:solidFill>
                            <a:srgbClr val="FFFFFF"/>
                          </a:solidFill>
                          <a:effectLst/>
                          <a:latin typeface="Arial Narrow"/>
                          <a:ea typeface="Times New Roman"/>
                          <a:cs typeface="Calibri"/>
                        </a:rPr>
                        <a:t>Students with Potential who did not participate in 1 AP exam</a:t>
                      </a:r>
                      <a:endParaRPr lang="en-US" sz="1600" dirty="0">
                        <a:effectLst/>
                        <a:latin typeface="Calibri"/>
                        <a:ea typeface="Calibri"/>
                        <a:cs typeface="Times New Roman"/>
                      </a:endParaRPr>
                    </a:p>
                  </a:txBody>
                  <a:tcPr marL="68580" marR="68580" marT="0" marB="0" anchor="b">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336699"/>
                    </a:solidFill>
                  </a:tcPr>
                </a:tc>
                <a:tc>
                  <a:txBody>
                    <a:bodyPr/>
                    <a:lstStyle/>
                    <a:p>
                      <a:pPr marL="0" marR="0" algn="ctr">
                        <a:lnSpc>
                          <a:spcPct val="115000"/>
                        </a:lnSpc>
                        <a:spcBef>
                          <a:spcPts val="0"/>
                        </a:spcBef>
                        <a:spcAft>
                          <a:spcPts val="600"/>
                        </a:spcAft>
                      </a:pPr>
                      <a:r>
                        <a:rPr lang="en-US" sz="1400" b="1">
                          <a:solidFill>
                            <a:srgbClr val="FFFFFF"/>
                          </a:solidFill>
                          <a:effectLst/>
                          <a:latin typeface="Arial Narrow"/>
                          <a:ea typeface="Times New Roman"/>
                          <a:cs typeface="Calibri"/>
                        </a:rPr>
                        <a:t>Estimated additional credits (low-end estimate)</a:t>
                      </a:r>
                      <a:endParaRPr lang="en-US" sz="1600">
                        <a:effectLst/>
                        <a:latin typeface="Calibri"/>
                        <a:ea typeface="Calibri"/>
                        <a:cs typeface="Times New Roman"/>
                      </a:endParaRPr>
                    </a:p>
                  </a:txBody>
                  <a:tcPr marL="68580" marR="68580" marT="0" marB="0" anchor="b">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336699"/>
                    </a:solidFill>
                  </a:tcPr>
                </a:tc>
                <a:tc>
                  <a:txBody>
                    <a:bodyPr/>
                    <a:lstStyle/>
                    <a:p>
                      <a:pPr marL="0" marR="0" algn="ctr">
                        <a:lnSpc>
                          <a:spcPct val="115000"/>
                        </a:lnSpc>
                        <a:spcBef>
                          <a:spcPts val="0"/>
                        </a:spcBef>
                        <a:spcAft>
                          <a:spcPts val="600"/>
                        </a:spcAft>
                      </a:pPr>
                      <a:r>
                        <a:rPr lang="en-US" sz="1400" b="1">
                          <a:solidFill>
                            <a:srgbClr val="FFFFFF"/>
                          </a:solidFill>
                          <a:effectLst/>
                          <a:latin typeface="Arial Narrow"/>
                          <a:ea typeface="Times New Roman"/>
                          <a:cs typeface="Calibri"/>
                        </a:rPr>
                        <a:t>Estimated additional credits (high-end estimate)</a:t>
                      </a:r>
                      <a:endParaRPr lang="en-US" sz="1600">
                        <a:effectLst/>
                        <a:latin typeface="Calibri"/>
                        <a:ea typeface="Calibri"/>
                        <a:cs typeface="Times New Roman"/>
                      </a:endParaRPr>
                    </a:p>
                  </a:txBody>
                  <a:tcPr marL="68580" marR="68580" marT="0" marB="0" anchor="b">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336699"/>
                    </a:solidFill>
                  </a:tcPr>
                </a:tc>
                <a:tc>
                  <a:txBody>
                    <a:bodyPr/>
                    <a:lstStyle/>
                    <a:p>
                      <a:pPr marL="0" marR="0" algn="ctr">
                        <a:lnSpc>
                          <a:spcPct val="115000"/>
                        </a:lnSpc>
                        <a:spcBef>
                          <a:spcPts val="0"/>
                        </a:spcBef>
                        <a:spcAft>
                          <a:spcPts val="600"/>
                        </a:spcAft>
                      </a:pPr>
                      <a:r>
                        <a:rPr lang="en-US" sz="1400" b="1">
                          <a:solidFill>
                            <a:srgbClr val="FFFFFF"/>
                          </a:solidFill>
                          <a:effectLst/>
                          <a:latin typeface="Arial Narrow"/>
                          <a:ea typeface="Times New Roman"/>
                          <a:cs typeface="Calibri"/>
                        </a:rPr>
                        <a:t>Estimated</a:t>
                      </a:r>
                      <a:r>
                        <a:rPr lang="en-US" sz="1400" b="1">
                          <a:solidFill>
                            <a:srgbClr val="FFFFFF"/>
                          </a:solidFill>
                          <a:effectLst/>
                          <a:latin typeface="Calibri"/>
                          <a:ea typeface="Times New Roman"/>
                          <a:cs typeface="Calibri"/>
                        </a:rPr>
                        <a:t> </a:t>
                      </a:r>
                      <a:r>
                        <a:rPr lang="en-US" sz="1400" b="1">
                          <a:solidFill>
                            <a:srgbClr val="FFFFFF"/>
                          </a:solidFill>
                          <a:effectLst/>
                          <a:latin typeface="Arial Narrow"/>
                          <a:ea typeface="Times New Roman"/>
                          <a:cs typeface="Calibri"/>
                        </a:rPr>
                        <a:t>additional FTE</a:t>
                      </a:r>
                      <a:br>
                        <a:rPr lang="en-US" sz="1400" b="1">
                          <a:solidFill>
                            <a:srgbClr val="FFFFFF"/>
                          </a:solidFill>
                          <a:effectLst/>
                          <a:latin typeface="Arial Narrow"/>
                          <a:ea typeface="Times New Roman"/>
                          <a:cs typeface="Calibri"/>
                        </a:rPr>
                      </a:br>
                      <a:r>
                        <a:rPr lang="en-US" sz="1400" b="1">
                          <a:solidFill>
                            <a:srgbClr val="FFFFFF"/>
                          </a:solidFill>
                          <a:effectLst/>
                          <a:latin typeface="Arial Narrow"/>
                          <a:ea typeface="Times New Roman"/>
                          <a:cs typeface="Calibri"/>
                        </a:rPr>
                        <a:t>(low-end estimate)</a:t>
                      </a:r>
                      <a:endParaRPr lang="en-US" sz="1600">
                        <a:effectLst/>
                        <a:latin typeface="Calibri"/>
                        <a:ea typeface="Calibri"/>
                        <a:cs typeface="Times New Roman"/>
                      </a:endParaRPr>
                    </a:p>
                  </a:txBody>
                  <a:tcPr marL="68580" marR="68580" marT="0" marB="0" anchor="b">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336699"/>
                    </a:solidFill>
                  </a:tcPr>
                </a:tc>
                <a:tc>
                  <a:txBody>
                    <a:bodyPr/>
                    <a:lstStyle/>
                    <a:p>
                      <a:pPr marL="0" marR="0" algn="ctr">
                        <a:lnSpc>
                          <a:spcPct val="115000"/>
                        </a:lnSpc>
                        <a:spcBef>
                          <a:spcPts val="0"/>
                        </a:spcBef>
                        <a:spcAft>
                          <a:spcPts val="600"/>
                        </a:spcAft>
                      </a:pPr>
                      <a:r>
                        <a:rPr lang="en-US" sz="1400" b="1">
                          <a:solidFill>
                            <a:srgbClr val="FFFFFF"/>
                          </a:solidFill>
                          <a:effectLst/>
                          <a:latin typeface="Arial Narrow"/>
                          <a:ea typeface="Times New Roman"/>
                          <a:cs typeface="Calibri"/>
                        </a:rPr>
                        <a:t>Estimated</a:t>
                      </a:r>
                      <a:r>
                        <a:rPr lang="en-US" sz="1400" b="1">
                          <a:solidFill>
                            <a:srgbClr val="FFFFFF"/>
                          </a:solidFill>
                          <a:effectLst/>
                          <a:latin typeface="Calibri"/>
                          <a:ea typeface="Times New Roman"/>
                          <a:cs typeface="Calibri"/>
                        </a:rPr>
                        <a:t> </a:t>
                      </a:r>
                      <a:r>
                        <a:rPr lang="en-US" sz="1400" b="1">
                          <a:solidFill>
                            <a:srgbClr val="FFFFFF"/>
                          </a:solidFill>
                          <a:effectLst/>
                          <a:latin typeface="Arial Narrow"/>
                          <a:ea typeface="Times New Roman"/>
                          <a:cs typeface="Calibri"/>
                        </a:rPr>
                        <a:t>additional FTE (high-end estimate)</a:t>
                      </a:r>
                      <a:endParaRPr lang="en-US" sz="1600">
                        <a:effectLst/>
                        <a:latin typeface="Calibri"/>
                        <a:ea typeface="Calibri"/>
                        <a:cs typeface="Times New Roman"/>
                      </a:endParaRPr>
                    </a:p>
                  </a:txBody>
                  <a:tcPr marL="68580" marR="68580" marT="0" marB="0" anchor="b">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336699"/>
                    </a:solidFill>
                  </a:tcPr>
                </a:tc>
              </a:tr>
              <a:tr h="570297">
                <a:tc>
                  <a:txBody>
                    <a:bodyPr/>
                    <a:lstStyle/>
                    <a:p>
                      <a:pPr marL="0" marR="0">
                        <a:lnSpc>
                          <a:spcPct val="115000"/>
                        </a:lnSpc>
                        <a:spcBef>
                          <a:spcPts val="0"/>
                        </a:spcBef>
                        <a:spcAft>
                          <a:spcPts val="0"/>
                        </a:spcAft>
                      </a:pPr>
                      <a:r>
                        <a:rPr lang="en-US" sz="1600" b="1" dirty="0">
                          <a:solidFill>
                            <a:srgbClr val="000000"/>
                          </a:solidFill>
                          <a:effectLst/>
                          <a:latin typeface="Arial Narrow"/>
                          <a:ea typeface="Times New Roman"/>
                          <a:cs typeface="Calibri"/>
                        </a:rPr>
                        <a:t>AP English</a:t>
                      </a:r>
                      <a:endParaRPr lang="en-US" sz="1600" dirty="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182880" algn="r">
                        <a:lnSpc>
                          <a:spcPct val="115000"/>
                        </a:lnSpc>
                        <a:spcBef>
                          <a:spcPts val="0"/>
                        </a:spcBef>
                        <a:spcAft>
                          <a:spcPts val="0"/>
                        </a:spcAft>
                      </a:pPr>
                      <a:r>
                        <a:rPr lang="en-US" sz="1600" dirty="0">
                          <a:solidFill>
                            <a:srgbClr val="000000"/>
                          </a:solidFill>
                          <a:effectLst/>
                          <a:latin typeface="Arial Narrow"/>
                          <a:ea typeface="Times New Roman"/>
                          <a:cs typeface="Calibri"/>
                        </a:rPr>
                        <a:t>15,124</a:t>
                      </a:r>
                      <a:endParaRPr lang="en-US" sz="1600" dirty="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91440" algn="r">
                        <a:lnSpc>
                          <a:spcPct val="115000"/>
                        </a:lnSpc>
                        <a:spcBef>
                          <a:spcPts val="0"/>
                        </a:spcBef>
                        <a:spcAft>
                          <a:spcPts val="0"/>
                        </a:spcAft>
                      </a:pPr>
                      <a:r>
                        <a:rPr lang="en-US" sz="1600" dirty="0">
                          <a:solidFill>
                            <a:srgbClr val="000000"/>
                          </a:solidFill>
                          <a:effectLst/>
                          <a:latin typeface="Arial Narrow"/>
                          <a:ea typeface="Times New Roman"/>
                          <a:cs typeface="Calibri"/>
                        </a:rPr>
                        <a:t>6,151</a:t>
                      </a:r>
                      <a:endParaRPr lang="en-US" sz="1600" dirty="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91440" algn="r">
                        <a:lnSpc>
                          <a:spcPct val="115000"/>
                        </a:lnSpc>
                        <a:spcBef>
                          <a:spcPts val="0"/>
                        </a:spcBef>
                        <a:spcAft>
                          <a:spcPts val="0"/>
                        </a:spcAft>
                      </a:pPr>
                      <a:r>
                        <a:rPr lang="en-US" sz="1600">
                          <a:solidFill>
                            <a:srgbClr val="000000"/>
                          </a:solidFill>
                          <a:effectLst/>
                          <a:latin typeface="Arial Narrow"/>
                          <a:ea typeface="Times New Roman"/>
                          <a:cs typeface="Calibri"/>
                        </a:rPr>
                        <a:t>8,973</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91440" algn="r">
                        <a:lnSpc>
                          <a:spcPct val="115000"/>
                        </a:lnSpc>
                        <a:spcBef>
                          <a:spcPts val="0"/>
                        </a:spcBef>
                        <a:spcAft>
                          <a:spcPts val="0"/>
                        </a:spcAft>
                      </a:pPr>
                      <a:r>
                        <a:rPr lang="en-US" sz="1600">
                          <a:solidFill>
                            <a:srgbClr val="000000"/>
                          </a:solidFill>
                          <a:effectLst/>
                          <a:latin typeface="Arial Narrow"/>
                          <a:ea typeface="Times New Roman"/>
                          <a:cs typeface="Calibri"/>
                        </a:rPr>
                        <a:t>44,865</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91440" algn="r">
                        <a:lnSpc>
                          <a:spcPct val="115000"/>
                        </a:lnSpc>
                        <a:spcBef>
                          <a:spcPts val="0"/>
                        </a:spcBef>
                        <a:spcAft>
                          <a:spcPts val="0"/>
                        </a:spcAft>
                      </a:pPr>
                      <a:r>
                        <a:rPr lang="en-US" sz="1600">
                          <a:solidFill>
                            <a:srgbClr val="000000"/>
                          </a:solidFill>
                          <a:effectLst/>
                          <a:latin typeface="Arial Narrow"/>
                          <a:ea typeface="Times New Roman"/>
                          <a:cs typeface="Calibri"/>
                        </a:rPr>
                        <a:t>44,865</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91440" algn="r">
                        <a:lnSpc>
                          <a:spcPct val="115000"/>
                        </a:lnSpc>
                        <a:spcBef>
                          <a:spcPts val="0"/>
                        </a:spcBef>
                        <a:spcAft>
                          <a:spcPts val="0"/>
                        </a:spcAft>
                      </a:pPr>
                      <a:r>
                        <a:rPr lang="en-US" sz="1600">
                          <a:solidFill>
                            <a:srgbClr val="000000"/>
                          </a:solidFill>
                          <a:effectLst/>
                          <a:latin typeface="Arial Narrow"/>
                          <a:ea typeface="Times New Roman"/>
                          <a:cs typeface="Calibri"/>
                        </a:rPr>
                        <a:t>997</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91440" algn="r">
                        <a:lnSpc>
                          <a:spcPct val="115000"/>
                        </a:lnSpc>
                        <a:spcBef>
                          <a:spcPts val="0"/>
                        </a:spcBef>
                        <a:spcAft>
                          <a:spcPts val="0"/>
                        </a:spcAft>
                      </a:pPr>
                      <a:r>
                        <a:rPr lang="en-US" sz="1600">
                          <a:solidFill>
                            <a:srgbClr val="000000"/>
                          </a:solidFill>
                          <a:effectLst/>
                          <a:latin typeface="Arial Narrow"/>
                          <a:ea typeface="Times New Roman"/>
                          <a:cs typeface="Calibri"/>
                        </a:rPr>
                        <a:t>997</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r>
              <a:tr h="570297">
                <a:tc>
                  <a:txBody>
                    <a:bodyPr/>
                    <a:lstStyle/>
                    <a:p>
                      <a:pPr marL="0" marR="0">
                        <a:lnSpc>
                          <a:spcPct val="115000"/>
                        </a:lnSpc>
                        <a:spcBef>
                          <a:spcPts val="0"/>
                        </a:spcBef>
                        <a:spcAft>
                          <a:spcPts val="0"/>
                        </a:spcAft>
                      </a:pPr>
                      <a:r>
                        <a:rPr lang="en-US" sz="1600" b="1">
                          <a:solidFill>
                            <a:srgbClr val="000000"/>
                          </a:solidFill>
                          <a:effectLst/>
                          <a:latin typeface="Arial Narrow"/>
                          <a:ea typeface="Times New Roman"/>
                          <a:cs typeface="Calibri"/>
                        </a:rPr>
                        <a:t>AP Math</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BE5F1"/>
                    </a:solidFill>
                  </a:tcPr>
                </a:tc>
                <a:tc>
                  <a:txBody>
                    <a:bodyPr/>
                    <a:lstStyle/>
                    <a:p>
                      <a:pPr marL="0" marR="182880" algn="r">
                        <a:lnSpc>
                          <a:spcPct val="115000"/>
                        </a:lnSpc>
                        <a:spcBef>
                          <a:spcPts val="0"/>
                        </a:spcBef>
                        <a:spcAft>
                          <a:spcPts val="0"/>
                        </a:spcAft>
                      </a:pPr>
                      <a:r>
                        <a:rPr lang="en-US" sz="1600" dirty="0">
                          <a:solidFill>
                            <a:srgbClr val="000000"/>
                          </a:solidFill>
                          <a:effectLst/>
                          <a:latin typeface="Arial Narrow"/>
                          <a:ea typeface="Times New Roman"/>
                          <a:cs typeface="Calibri"/>
                        </a:rPr>
                        <a:t>9,305</a:t>
                      </a:r>
                      <a:endParaRPr lang="en-US" sz="1600" dirty="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BE5F1"/>
                    </a:solidFill>
                  </a:tcPr>
                </a:tc>
                <a:tc>
                  <a:txBody>
                    <a:bodyPr/>
                    <a:lstStyle/>
                    <a:p>
                      <a:pPr marL="0" marR="91440" algn="r">
                        <a:lnSpc>
                          <a:spcPct val="115000"/>
                        </a:lnSpc>
                        <a:spcBef>
                          <a:spcPts val="0"/>
                        </a:spcBef>
                        <a:spcAft>
                          <a:spcPts val="0"/>
                        </a:spcAft>
                      </a:pPr>
                      <a:r>
                        <a:rPr lang="en-US" sz="1600" dirty="0">
                          <a:solidFill>
                            <a:srgbClr val="000000"/>
                          </a:solidFill>
                          <a:effectLst/>
                          <a:latin typeface="Arial Narrow"/>
                          <a:ea typeface="Times New Roman"/>
                          <a:cs typeface="Calibri"/>
                        </a:rPr>
                        <a:t>3,776</a:t>
                      </a:r>
                      <a:endParaRPr lang="en-US" sz="1600" dirty="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BE5F1"/>
                    </a:solidFill>
                  </a:tcPr>
                </a:tc>
                <a:tc>
                  <a:txBody>
                    <a:bodyPr/>
                    <a:lstStyle/>
                    <a:p>
                      <a:pPr marL="0" marR="91440" algn="r">
                        <a:lnSpc>
                          <a:spcPct val="115000"/>
                        </a:lnSpc>
                        <a:spcBef>
                          <a:spcPts val="0"/>
                        </a:spcBef>
                        <a:spcAft>
                          <a:spcPts val="0"/>
                        </a:spcAft>
                      </a:pPr>
                      <a:r>
                        <a:rPr lang="en-US" sz="1600" dirty="0">
                          <a:solidFill>
                            <a:srgbClr val="000000"/>
                          </a:solidFill>
                          <a:effectLst/>
                          <a:latin typeface="Arial Narrow"/>
                          <a:ea typeface="Times New Roman"/>
                          <a:cs typeface="Calibri"/>
                        </a:rPr>
                        <a:t>5,529</a:t>
                      </a:r>
                      <a:endParaRPr lang="en-US" sz="1600" dirty="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BE5F1"/>
                    </a:solidFill>
                  </a:tcPr>
                </a:tc>
                <a:tc>
                  <a:txBody>
                    <a:bodyPr/>
                    <a:lstStyle/>
                    <a:p>
                      <a:pPr marL="0" marR="91440" algn="r">
                        <a:lnSpc>
                          <a:spcPct val="115000"/>
                        </a:lnSpc>
                        <a:spcBef>
                          <a:spcPts val="0"/>
                        </a:spcBef>
                        <a:spcAft>
                          <a:spcPts val="0"/>
                        </a:spcAft>
                      </a:pPr>
                      <a:r>
                        <a:rPr lang="en-US" sz="1600">
                          <a:solidFill>
                            <a:srgbClr val="000000"/>
                          </a:solidFill>
                          <a:effectLst/>
                          <a:latin typeface="Arial Narrow"/>
                          <a:ea typeface="Times New Roman"/>
                          <a:cs typeface="Calibri"/>
                        </a:rPr>
                        <a:t>27,465</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BE5F1"/>
                    </a:solidFill>
                  </a:tcPr>
                </a:tc>
                <a:tc>
                  <a:txBody>
                    <a:bodyPr/>
                    <a:lstStyle/>
                    <a:p>
                      <a:pPr marL="0" marR="91440" algn="r">
                        <a:lnSpc>
                          <a:spcPct val="115000"/>
                        </a:lnSpc>
                        <a:spcBef>
                          <a:spcPts val="0"/>
                        </a:spcBef>
                        <a:spcAft>
                          <a:spcPts val="0"/>
                        </a:spcAft>
                      </a:pPr>
                      <a:r>
                        <a:rPr lang="en-US" sz="1600">
                          <a:solidFill>
                            <a:srgbClr val="000000"/>
                          </a:solidFill>
                          <a:effectLst/>
                          <a:latin typeface="Arial Narrow"/>
                          <a:ea typeface="Times New Roman"/>
                          <a:cs typeface="Calibri"/>
                        </a:rPr>
                        <a:t>33,800</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BE5F1"/>
                    </a:solidFill>
                  </a:tcPr>
                </a:tc>
                <a:tc>
                  <a:txBody>
                    <a:bodyPr/>
                    <a:lstStyle/>
                    <a:p>
                      <a:pPr marL="0" marR="91440" algn="r">
                        <a:lnSpc>
                          <a:spcPct val="115000"/>
                        </a:lnSpc>
                        <a:spcBef>
                          <a:spcPts val="0"/>
                        </a:spcBef>
                        <a:spcAft>
                          <a:spcPts val="0"/>
                        </a:spcAft>
                      </a:pPr>
                      <a:r>
                        <a:rPr lang="en-US" sz="1600">
                          <a:solidFill>
                            <a:srgbClr val="000000"/>
                          </a:solidFill>
                          <a:effectLst/>
                          <a:latin typeface="Arial Narrow"/>
                          <a:ea typeface="Times New Roman"/>
                          <a:cs typeface="Calibri"/>
                        </a:rPr>
                        <a:t>614</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BE5F1"/>
                    </a:solidFill>
                  </a:tcPr>
                </a:tc>
                <a:tc>
                  <a:txBody>
                    <a:bodyPr/>
                    <a:lstStyle/>
                    <a:p>
                      <a:pPr marL="0" marR="91440" algn="r">
                        <a:lnSpc>
                          <a:spcPct val="115000"/>
                        </a:lnSpc>
                        <a:spcBef>
                          <a:spcPts val="0"/>
                        </a:spcBef>
                        <a:spcAft>
                          <a:spcPts val="0"/>
                        </a:spcAft>
                      </a:pPr>
                      <a:r>
                        <a:rPr lang="en-US" sz="1600">
                          <a:solidFill>
                            <a:srgbClr val="000000"/>
                          </a:solidFill>
                          <a:effectLst/>
                          <a:latin typeface="Arial Narrow"/>
                          <a:ea typeface="Times New Roman"/>
                          <a:cs typeface="Calibri"/>
                        </a:rPr>
                        <a:t>751</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BE5F1"/>
                    </a:solidFill>
                  </a:tcPr>
                </a:tc>
              </a:tr>
              <a:tr h="685712">
                <a:tc>
                  <a:txBody>
                    <a:bodyPr/>
                    <a:lstStyle/>
                    <a:p>
                      <a:pPr marL="0" marR="0">
                        <a:lnSpc>
                          <a:spcPct val="115000"/>
                        </a:lnSpc>
                        <a:spcBef>
                          <a:spcPts val="0"/>
                        </a:spcBef>
                        <a:spcAft>
                          <a:spcPts val="0"/>
                        </a:spcAft>
                      </a:pPr>
                      <a:r>
                        <a:rPr lang="en-US" sz="1600" b="1">
                          <a:solidFill>
                            <a:srgbClr val="000000"/>
                          </a:solidFill>
                          <a:effectLst/>
                          <a:latin typeface="Arial Narrow"/>
                          <a:ea typeface="Times New Roman"/>
                          <a:cs typeface="Calibri"/>
                        </a:rPr>
                        <a:t>AP History and Social Sciences</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182880" algn="r">
                        <a:lnSpc>
                          <a:spcPct val="115000"/>
                        </a:lnSpc>
                        <a:spcBef>
                          <a:spcPts val="0"/>
                        </a:spcBef>
                        <a:spcAft>
                          <a:spcPts val="0"/>
                        </a:spcAft>
                      </a:pPr>
                      <a:r>
                        <a:rPr lang="en-US" sz="1600" dirty="0">
                          <a:solidFill>
                            <a:srgbClr val="000000"/>
                          </a:solidFill>
                          <a:effectLst/>
                          <a:latin typeface="Arial Narrow"/>
                          <a:ea typeface="Times New Roman"/>
                          <a:cs typeface="Calibri"/>
                        </a:rPr>
                        <a:t>16,651</a:t>
                      </a:r>
                      <a:endParaRPr lang="en-US" sz="1600" dirty="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91440" algn="r">
                        <a:lnSpc>
                          <a:spcPct val="115000"/>
                        </a:lnSpc>
                        <a:spcBef>
                          <a:spcPts val="0"/>
                        </a:spcBef>
                        <a:spcAft>
                          <a:spcPts val="0"/>
                        </a:spcAft>
                      </a:pPr>
                      <a:r>
                        <a:rPr lang="en-US" sz="1600" dirty="0">
                          <a:solidFill>
                            <a:srgbClr val="000000"/>
                          </a:solidFill>
                          <a:effectLst/>
                          <a:latin typeface="Arial Narrow"/>
                          <a:ea typeface="Times New Roman"/>
                          <a:cs typeface="Calibri"/>
                        </a:rPr>
                        <a:t>6,516</a:t>
                      </a:r>
                      <a:endParaRPr lang="en-US" sz="1600" dirty="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91440" algn="r">
                        <a:lnSpc>
                          <a:spcPct val="115000"/>
                        </a:lnSpc>
                        <a:spcBef>
                          <a:spcPts val="0"/>
                        </a:spcBef>
                        <a:spcAft>
                          <a:spcPts val="0"/>
                        </a:spcAft>
                      </a:pPr>
                      <a:r>
                        <a:rPr lang="en-US" sz="1600" dirty="0">
                          <a:solidFill>
                            <a:srgbClr val="000000"/>
                          </a:solidFill>
                          <a:effectLst/>
                          <a:latin typeface="Arial Narrow"/>
                          <a:ea typeface="Times New Roman"/>
                          <a:cs typeface="Calibri"/>
                        </a:rPr>
                        <a:t>10,135</a:t>
                      </a:r>
                      <a:endParaRPr lang="en-US" sz="1600" dirty="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91440" algn="r">
                        <a:lnSpc>
                          <a:spcPct val="115000"/>
                        </a:lnSpc>
                        <a:spcBef>
                          <a:spcPts val="0"/>
                        </a:spcBef>
                        <a:spcAft>
                          <a:spcPts val="0"/>
                        </a:spcAft>
                      </a:pPr>
                      <a:r>
                        <a:rPr lang="en-US" sz="1600" dirty="0">
                          <a:solidFill>
                            <a:srgbClr val="000000"/>
                          </a:solidFill>
                          <a:effectLst/>
                          <a:latin typeface="Arial Narrow"/>
                          <a:ea typeface="Times New Roman"/>
                          <a:cs typeface="Calibri"/>
                        </a:rPr>
                        <a:t>50,675</a:t>
                      </a:r>
                      <a:endParaRPr lang="en-US" sz="1600" dirty="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91440" algn="r">
                        <a:lnSpc>
                          <a:spcPct val="115000"/>
                        </a:lnSpc>
                        <a:spcBef>
                          <a:spcPts val="0"/>
                        </a:spcBef>
                        <a:spcAft>
                          <a:spcPts val="0"/>
                        </a:spcAft>
                      </a:pPr>
                      <a:r>
                        <a:rPr lang="en-US" sz="1600" dirty="0">
                          <a:solidFill>
                            <a:srgbClr val="000000"/>
                          </a:solidFill>
                          <a:effectLst/>
                          <a:latin typeface="Arial Narrow"/>
                          <a:ea typeface="Times New Roman"/>
                          <a:cs typeface="Calibri"/>
                        </a:rPr>
                        <a:t>50,675</a:t>
                      </a:r>
                      <a:endParaRPr lang="en-US" sz="1600" dirty="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91440" algn="r">
                        <a:lnSpc>
                          <a:spcPct val="115000"/>
                        </a:lnSpc>
                        <a:spcBef>
                          <a:spcPts val="0"/>
                        </a:spcBef>
                        <a:spcAft>
                          <a:spcPts val="0"/>
                        </a:spcAft>
                      </a:pPr>
                      <a:r>
                        <a:rPr lang="en-US" sz="1600">
                          <a:solidFill>
                            <a:srgbClr val="000000"/>
                          </a:solidFill>
                          <a:effectLst/>
                          <a:latin typeface="Arial Narrow"/>
                          <a:ea typeface="Times New Roman"/>
                          <a:cs typeface="Calibri"/>
                        </a:rPr>
                        <a:t>1,126</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91440" algn="r">
                        <a:lnSpc>
                          <a:spcPct val="115000"/>
                        </a:lnSpc>
                        <a:spcBef>
                          <a:spcPts val="0"/>
                        </a:spcBef>
                        <a:spcAft>
                          <a:spcPts val="0"/>
                        </a:spcAft>
                      </a:pPr>
                      <a:r>
                        <a:rPr lang="en-US" sz="1600">
                          <a:solidFill>
                            <a:srgbClr val="000000"/>
                          </a:solidFill>
                          <a:effectLst/>
                          <a:latin typeface="Arial Narrow"/>
                          <a:ea typeface="Times New Roman"/>
                          <a:cs typeface="Calibri"/>
                        </a:rPr>
                        <a:t>1,126</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r>
              <a:tr h="570297">
                <a:tc>
                  <a:txBody>
                    <a:bodyPr/>
                    <a:lstStyle/>
                    <a:p>
                      <a:pPr marL="0" marR="0">
                        <a:lnSpc>
                          <a:spcPct val="115000"/>
                        </a:lnSpc>
                        <a:spcBef>
                          <a:spcPts val="0"/>
                        </a:spcBef>
                        <a:spcAft>
                          <a:spcPts val="0"/>
                        </a:spcAft>
                      </a:pPr>
                      <a:r>
                        <a:rPr lang="en-US" sz="1600" b="1">
                          <a:solidFill>
                            <a:srgbClr val="000000"/>
                          </a:solidFill>
                          <a:effectLst/>
                          <a:latin typeface="Arial Narrow"/>
                          <a:ea typeface="Times New Roman"/>
                          <a:cs typeface="Calibri"/>
                        </a:rPr>
                        <a:t>AP Science</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182880" algn="r">
                        <a:lnSpc>
                          <a:spcPct val="115000"/>
                        </a:lnSpc>
                        <a:spcBef>
                          <a:spcPts val="0"/>
                        </a:spcBef>
                        <a:spcAft>
                          <a:spcPts val="0"/>
                        </a:spcAft>
                      </a:pPr>
                      <a:r>
                        <a:rPr lang="en-US" sz="1600">
                          <a:solidFill>
                            <a:srgbClr val="000000"/>
                          </a:solidFill>
                          <a:effectLst/>
                          <a:latin typeface="Arial Narrow"/>
                          <a:ea typeface="Times New Roman"/>
                          <a:cs typeface="Calibri"/>
                        </a:rPr>
                        <a:t>9,776</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91440" algn="r">
                        <a:lnSpc>
                          <a:spcPct val="115000"/>
                        </a:lnSpc>
                        <a:spcBef>
                          <a:spcPts val="0"/>
                        </a:spcBef>
                        <a:spcAft>
                          <a:spcPts val="0"/>
                        </a:spcAft>
                      </a:pPr>
                      <a:r>
                        <a:rPr lang="en-US" sz="1600">
                          <a:solidFill>
                            <a:srgbClr val="000000"/>
                          </a:solidFill>
                          <a:effectLst/>
                          <a:latin typeface="Arial Narrow"/>
                          <a:ea typeface="Times New Roman"/>
                          <a:cs typeface="Calibri"/>
                        </a:rPr>
                        <a:t>3,252</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91440" algn="r">
                        <a:lnSpc>
                          <a:spcPct val="115000"/>
                        </a:lnSpc>
                        <a:spcBef>
                          <a:spcPts val="0"/>
                        </a:spcBef>
                        <a:spcAft>
                          <a:spcPts val="0"/>
                        </a:spcAft>
                      </a:pPr>
                      <a:r>
                        <a:rPr lang="en-US" sz="1600" dirty="0">
                          <a:solidFill>
                            <a:srgbClr val="000000"/>
                          </a:solidFill>
                          <a:effectLst/>
                          <a:latin typeface="Arial Narrow"/>
                          <a:ea typeface="Times New Roman"/>
                          <a:cs typeface="Calibri"/>
                        </a:rPr>
                        <a:t>6,524</a:t>
                      </a:r>
                      <a:endParaRPr lang="en-US" sz="1600" dirty="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91440" algn="r">
                        <a:lnSpc>
                          <a:spcPct val="115000"/>
                        </a:lnSpc>
                        <a:spcBef>
                          <a:spcPts val="0"/>
                        </a:spcBef>
                        <a:spcAft>
                          <a:spcPts val="0"/>
                        </a:spcAft>
                      </a:pPr>
                      <a:r>
                        <a:rPr lang="en-US" sz="1600" dirty="0">
                          <a:solidFill>
                            <a:srgbClr val="000000"/>
                          </a:solidFill>
                          <a:effectLst/>
                          <a:latin typeface="Arial Narrow"/>
                          <a:ea typeface="Times New Roman"/>
                          <a:cs typeface="Calibri"/>
                        </a:rPr>
                        <a:t>32,620</a:t>
                      </a:r>
                      <a:endParaRPr lang="en-US" sz="1600" dirty="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91440" algn="r">
                        <a:lnSpc>
                          <a:spcPct val="115000"/>
                        </a:lnSpc>
                        <a:spcBef>
                          <a:spcPts val="0"/>
                        </a:spcBef>
                        <a:spcAft>
                          <a:spcPts val="0"/>
                        </a:spcAft>
                      </a:pPr>
                      <a:r>
                        <a:rPr lang="en-US" sz="1600" dirty="0">
                          <a:solidFill>
                            <a:srgbClr val="000000"/>
                          </a:solidFill>
                          <a:effectLst/>
                          <a:latin typeface="Arial Narrow"/>
                          <a:ea typeface="Times New Roman"/>
                          <a:cs typeface="Calibri"/>
                        </a:rPr>
                        <a:t>46,298</a:t>
                      </a:r>
                      <a:endParaRPr lang="en-US" sz="1600" dirty="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91440" algn="r">
                        <a:lnSpc>
                          <a:spcPct val="115000"/>
                        </a:lnSpc>
                        <a:spcBef>
                          <a:spcPts val="0"/>
                        </a:spcBef>
                        <a:spcAft>
                          <a:spcPts val="0"/>
                        </a:spcAft>
                      </a:pPr>
                      <a:r>
                        <a:rPr lang="en-US" sz="1600" dirty="0">
                          <a:solidFill>
                            <a:srgbClr val="000000"/>
                          </a:solidFill>
                          <a:effectLst/>
                          <a:latin typeface="Arial Narrow"/>
                          <a:ea typeface="Times New Roman"/>
                          <a:cs typeface="Calibri"/>
                        </a:rPr>
                        <a:t>725</a:t>
                      </a:r>
                      <a:endParaRPr lang="en-US" sz="1600" dirty="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c>
                  <a:txBody>
                    <a:bodyPr/>
                    <a:lstStyle/>
                    <a:p>
                      <a:pPr marL="0" marR="91440" algn="r">
                        <a:lnSpc>
                          <a:spcPct val="115000"/>
                        </a:lnSpc>
                        <a:spcBef>
                          <a:spcPts val="0"/>
                        </a:spcBef>
                        <a:spcAft>
                          <a:spcPts val="0"/>
                        </a:spcAft>
                      </a:pPr>
                      <a:r>
                        <a:rPr lang="en-US" sz="1600">
                          <a:solidFill>
                            <a:srgbClr val="000000"/>
                          </a:solidFill>
                          <a:effectLst/>
                          <a:latin typeface="Arial Narrow"/>
                          <a:ea typeface="Times New Roman"/>
                          <a:cs typeface="Calibri"/>
                        </a:rPr>
                        <a:t>1,029</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FFFFFF"/>
                    </a:solidFill>
                  </a:tcPr>
                </a:tc>
              </a:tr>
              <a:tr h="570297">
                <a:tc>
                  <a:txBody>
                    <a:bodyPr/>
                    <a:lstStyle/>
                    <a:p>
                      <a:pPr marL="0" marR="0">
                        <a:lnSpc>
                          <a:spcPct val="115000"/>
                        </a:lnSpc>
                        <a:spcBef>
                          <a:spcPts val="0"/>
                        </a:spcBef>
                        <a:spcAft>
                          <a:spcPts val="0"/>
                        </a:spcAft>
                      </a:pPr>
                      <a:r>
                        <a:rPr lang="en-US" sz="1600" b="1">
                          <a:solidFill>
                            <a:srgbClr val="000000"/>
                          </a:solidFill>
                          <a:effectLst/>
                          <a:latin typeface="Arial Narrow"/>
                          <a:ea typeface="Times New Roman"/>
                          <a:cs typeface="Calibri"/>
                        </a:rPr>
                        <a:t>  Total</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BE5F1"/>
                    </a:solidFill>
                  </a:tcPr>
                </a:tc>
                <a:tc>
                  <a:txBody>
                    <a:bodyPr/>
                    <a:lstStyle/>
                    <a:p>
                      <a:pPr marL="0" marR="182880" algn="r">
                        <a:lnSpc>
                          <a:spcPct val="115000"/>
                        </a:lnSpc>
                        <a:spcBef>
                          <a:spcPts val="0"/>
                        </a:spcBef>
                        <a:spcAft>
                          <a:spcPts val="0"/>
                        </a:spcAft>
                      </a:pPr>
                      <a:r>
                        <a:rPr lang="en-US" sz="1600" b="1" dirty="0">
                          <a:solidFill>
                            <a:srgbClr val="000000"/>
                          </a:solidFill>
                          <a:effectLst/>
                          <a:latin typeface="Arial Narrow"/>
                          <a:ea typeface="Times New Roman"/>
                          <a:cs typeface="Calibri"/>
                        </a:rPr>
                        <a:t>50,856</a:t>
                      </a:r>
                      <a:endParaRPr lang="en-US" sz="1600" dirty="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BE5F1"/>
                    </a:solidFill>
                  </a:tcPr>
                </a:tc>
                <a:tc>
                  <a:txBody>
                    <a:bodyPr/>
                    <a:lstStyle/>
                    <a:p>
                      <a:pPr marL="0" marR="91440" algn="r">
                        <a:lnSpc>
                          <a:spcPct val="115000"/>
                        </a:lnSpc>
                        <a:spcBef>
                          <a:spcPts val="0"/>
                        </a:spcBef>
                        <a:spcAft>
                          <a:spcPts val="0"/>
                        </a:spcAft>
                      </a:pPr>
                      <a:r>
                        <a:rPr lang="en-US" sz="1600" b="1">
                          <a:solidFill>
                            <a:srgbClr val="000000"/>
                          </a:solidFill>
                          <a:effectLst/>
                          <a:latin typeface="Arial Narrow"/>
                          <a:ea typeface="Times New Roman"/>
                          <a:cs typeface="Calibri"/>
                        </a:rPr>
                        <a:t>19,695</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BE5F1"/>
                    </a:solidFill>
                  </a:tcPr>
                </a:tc>
                <a:tc>
                  <a:txBody>
                    <a:bodyPr/>
                    <a:lstStyle/>
                    <a:p>
                      <a:pPr marL="0" marR="91440" algn="r">
                        <a:lnSpc>
                          <a:spcPct val="115000"/>
                        </a:lnSpc>
                        <a:spcBef>
                          <a:spcPts val="0"/>
                        </a:spcBef>
                        <a:spcAft>
                          <a:spcPts val="0"/>
                        </a:spcAft>
                      </a:pPr>
                      <a:r>
                        <a:rPr lang="en-US" sz="1600" b="1">
                          <a:solidFill>
                            <a:srgbClr val="000000"/>
                          </a:solidFill>
                          <a:effectLst/>
                          <a:latin typeface="Arial Narrow"/>
                          <a:ea typeface="Times New Roman"/>
                          <a:cs typeface="Calibri"/>
                        </a:rPr>
                        <a:t>31,161</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BE5F1"/>
                    </a:solidFill>
                  </a:tcPr>
                </a:tc>
                <a:tc>
                  <a:txBody>
                    <a:bodyPr/>
                    <a:lstStyle/>
                    <a:p>
                      <a:pPr marL="0" marR="91440" algn="r">
                        <a:lnSpc>
                          <a:spcPct val="115000"/>
                        </a:lnSpc>
                        <a:spcBef>
                          <a:spcPts val="0"/>
                        </a:spcBef>
                        <a:spcAft>
                          <a:spcPts val="0"/>
                        </a:spcAft>
                      </a:pPr>
                      <a:r>
                        <a:rPr lang="en-US" sz="1600" b="1">
                          <a:solidFill>
                            <a:srgbClr val="000000"/>
                          </a:solidFill>
                          <a:effectLst/>
                          <a:latin typeface="Arial Narrow"/>
                          <a:ea typeface="Times New Roman"/>
                          <a:cs typeface="Calibri"/>
                        </a:rPr>
                        <a:t>155,805</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BE5F1"/>
                    </a:solidFill>
                  </a:tcPr>
                </a:tc>
                <a:tc>
                  <a:txBody>
                    <a:bodyPr/>
                    <a:lstStyle/>
                    <a:p>
                      <a:pPr marL="0" marR="91440" algn="r">
                        <a:lnSpc>
                          <a:spcPct val="115000"/>
                        </a:lnSpc>
                        <a:spcBef>
                          <a:spcPts val="0"/>
                        </a:spcBef>
                        <a:spcAft>
                          <a:spcPts val="0"/>
                        </a:spcAft>
                      </a:pPr>
                      <a:r>
                        <a:rPr lang="en-US" sz="1600" b="1">
                          <a:solidFill>
                            <a:srgbClr val="000000"/>
                          </a:solidFill>
                          <a:effectLst/>
                          <a:latin typeface="Arial Narrow"/>
                          <a:ea typeface="Times New Roman"/>
                          <a:cs typeface="Calibri"/>
                        </a:rPr>
                        <a:t>175,637</a:t>
                      </a:r>
                      <a:endParaRPr lang="en-US" sz="160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BE5F1"/>
                    </a:solidFill>
                  </a:tcPr>
                </a:tc>
                <a:tc>
                  <a:txBody>
                    <a:bodyPr/>
                    <a:lstStyle/>
                    <a:p>
                      <a:pPr marL="0" marR="91440" algn="r">
                        <a:lnSpc>
                          <a:spcPct val="115000"/>
                        </a:lnSpc>
                        <a:spcBef>
                          <a:spcPts val="0"/>
                        </a:spcBef>
                        <a:spcAft>
                          <a:spcPts val="0"/>
                        </a:spcAft>
                      </a:pPr>
                      <a:r>
                        <a:rPr lang="en-US" sz="1600" b="1" dirty="0">
                          <a:solidFill>
                            <a:srgbClr val="000000"/>
                          </a:solidFill>
                          <a:effectLst/>
                          <a:latin typeface="Arial Narrow"/>
                          <a:ea typeface="Times New Roman"/>
                          <a:cs typeface="Calibri"/>
                        </a:rPr>
                        <a:t>3,462</a:t>
                      </a:r>
                      <a:endParaRPr lang="en-US" sz="1600" dirty="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BE5F1"/>
                    </a:solidFill>
                  </a:tcPr>
                </a:tc>
                <a:tc>
                  <a:txBody>
                    <a:bodyPr/>
                    <a:lstStyle/>
                    <a:p>
                      <a:pPr marL="0" marR="91440" algn="r">
                        <a:lnSpc>
                          <a:spcPct val="115000"/>
                        </a:lnSpc>
                        <a:spcBef>
                          <a:spcPts val="0"/>
                        </a:spcBef>
                        <a:spcAft>
                          <a:spcPts val="0"/>
                        </a:spcAft>
                      </a:pPr>
                      <a:r>
                        <a:rPr lang="en-US" sz="1600" b="1" dirty="0">
                          <a:solidFill>
                            <a:srgbClr val="000000"/>
                          </a:solidFill>
                          <a:effectLst/>
                          <a:latin typeface="Arial Narrow"/>
                          <a:ea typeface="Times New Roman"/>
                          <a:cs typeface="Calibri"/>
                        </a:rPr>
                        <a:t>3,903</a:t>
                      </a:r>
                      <a:endParaRPr lang="en-US" sz="1600" dirty="0">
                        <a:effectLst/>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BE5F1"/>
                    </a:solidFill>
                  </a:tcPr>
                </a:tc>
              </a:tr>
            </a:tbl>
          </a:graphicData>
        </a:graphic>
      </p:graphicFrame>
    </p:spTree>
    <p:extLst>
      <p:ext uri="{BB962C8B-B14F-4D97-AF65-F5344CB8AC3E}">
        <p14:creationId xmlns:p14="http://schemas.microsoft.com/office/powerpoint/2010/main" val="1481898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5701189-E0CE-4508-97C4-395A6AD446C7}" type="slidenum">
              <a:rPr lang="en-US" smtClean="0"/>
              <a:t>12</a:t>
            </a:fld>
            <a:endParaRPr lang="en-US"/>
          </a:p>
        </p:txBody>
      </p:sp>
      <p:sp>
        <p:nvSpPr>
          <p:cNvPr id="7" name="Content Placeholder 6"/>
          <p:cNvSpPr>
            <a:spLocks noGrp="1"/>
          </p:cNvSpPr>
          <p:nvPr>
            <p:ph idx="1"/>
          </p:nvPr>
        </p:nvSpPr>
        <p:spPr>
          <a:xfrm>
            <a:off x="457200" y="2590800"/>
            <a:ext cx="7620000" cy="3810000"/>
          </a:xfrm>
        </p:spPr>
        <p:txBody>
          <a:bodyPr/>
          <a:lstStyle/>
          <a:p>
            <a:pPr marL="114300" indent="0" algn="ctr">
              <a:buNone/>
            </a:pPr>
            <a:r>
              <a:rPr lang="en-US" dirty="0" smtClean="0"/>
              <a:t>If </a:t>
            </a:r>
            <a:r>
              <a:rPr lang="en-US" dirty="0"/>
              <a:t>all the students identified in the AP potential analysis</a:t>
            </a:r>
          </a:p>
          <a:p>
            <a:pPr marL="114300" indent="0" algn="ctr">
              <a:buNone/>
            </a:pPr>
            <a:r>
              <a:rPr lang="en-US" dirty="0"/>
              <a:t>had access to AP courses and </a:t>
            </a:r>
            <a:r>
              <a:rPr lang="en-US" dirty="0" smtClean="0"/>
              <a:t>exams,</a:t>
            </a:r>
          </a:p>
          <a:p>
            <a:pPr marL="114300" indent="0" algn="ctr">
              <a:buNone/>
            </a:pPr>
            <a:endParaRPr lang="en-US" dirty="0"/>
          </a:p>
          <a:p>
            <a:pPr marL="114300" indent="0" algn="ctr">
              <a:buNone/>
            </a:pPr>
            <a:r>
              <a:rPr lang="en-US" sz="2800" dirty="0"/>
              <a:t>4</a:t>
            </a:r>
            <a:r>
              <a:rPr lang="en-US" sz="2800" dirty="0" smtClean="0"/>
              <a:t>000 </a:t>
            </a:r>
            <a:r>
              <a:rPr lang="en-US" sz="2800" dirty="0"/>
              <a:t>additional FTE worth of credit </a:t>
            </a:r>
            <a:endParaRPr lang="en-US" sz="2800" dirty="0" smtClean="0"/>
          </a:p>
          <a:p>
            <a:pPr marL="114300" indent="0" algn="ctr">
              <a:buNone/>
            </a:pPr>
            <a:r>
              <a:rPr lang="en-US" sz="2800" dirty="0" smtClean="0"/>
              <a:t>could </a:t>
            </a:r>
            <a:r>
              <a:rPr lang="en-US" sz="2800" dirty="0"/>
              <a:t>be </a:t>
            </a:r>
            <a:r>
              <a:rPr lang="en-US" sz="2800" dirty="0" smtClean="0"/>
              <a:t>awarded.</a:t>
            </a:r>
            <a:r>
              <a:rPr lang="en-US" sz="2800" dirty="0"/>
              <a:t> </a:t>
            </a:r>
            <a:endParaRPr lang="en-US" sz="2800" dirty="0" smtClean="0"/>
          </a:p>
          <a:p>
            <a:pPr marL="114300" indent="0" algn="ctr">
              <a:buNone/>
            </a:pPr>
            <a:endParaRPr lang="en-US" dirty="0" smtClean="0"/>
          </a:p>
          <a:p>
            <a:pPr marL="114300" indent="0" algn="ctr">
              <a:buNone/>
            </a:pPr>
            <a:r>
              <a:rPr lang="en-US" dirty="0" smtClean="0"/>
              <a:t>That’s almost </a:t>
            </a:r>
            <a:r>
              <a:rPr lang="en-US" dirty="0"/>
              <a:t>the </a:t>
            </a:r>
            <a:r>
              <a:rPr lang="en-US" dirty="0" smtClean="0"/>
              <a:t>size </a:t>
            </a:r>
            <a:r>
              <a:rPr lang="en-US" dirty="0"/>
              <a:t>of a </a:t>
            </a:r>
            <a:endParaRPr lang="en-US" dirty="0" smtClean="0"/>
          </a:p>
          <a:p>
            <a:pPr marL="114300" indent="0" algn="ctr">
              <a:buNone/>
            </a:pPr>
            <a:r>
              <a:rPr lang="en-US" dirty="0" smtClean="0"/>
              <a:t>community </a:t>
            </a:r>
            <a:r>
              <a:rPr lang="en-US" dirty="0"/>
              <a:t>college in Washington</a:t>
            </a:r>
            <a:r>
              <a:rPr lang="en-US" dirty="0" smtClean="0"/>
              <a:t>.</a:t>
            </a:r>
          </a:p>
          <a:p>
            <a:pPr marL="114300" indent="0" algn="ctr">
              <a:buNone/>
            </a:pPr>
            <a:r>
              <a:rPr lang="en-US" u="sng" dirty="0" smtClean="0">
                <a:hlinkClick r:id="rId2"/>
              </a:rPr>
              <a:t> </a:t>
            </a:r>
            <a:r>
              <a:rPr lang="en-US" sz="1200" u="sng" dirty="0">
                <a:hlinkClick r:id="rId2"/>
              </a:rPr>
              <a:t>http://www.wsac.wa.gov/sites/default/files/AP-FTE-PolicyBrief.pdf</a:t>
            </a:r>
            <a:endParaRPr lang="en-US" sz="12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33400"/>
            <a:ext cx="8458200" cy="1751349"/>
          </a:xfrm>
          <a:prstGeom prst="rect">
            <a:avLst/>
          </a:prstGeom>
        </p:spPr>
      </p:pic>
    </p:spTree>
    <p:extLst>
      <p:ext uri="{BB962C8B-B14F-4D97-AF65-F5344CB8AC3E}">
        <p14:creationId xmlns:p14="http://schemas.microsoft.com/office/powerpoint/2010/main" val="2309523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Streamline and expand </a:t>
            </a:r>
            <a:r>
              <a:rPr lang="en-US" dirty="0"/>
              <a:t>d</a:t>
            </a:r>
            <a:r>
              <a:rPr lang="en-US" dirty="0" smtClean="0"/>
              <a:t>ual-credit  </a:t>
            </a:r>
            <a:r>
              <a:rPr lang="en-US" dirty="0"/>
              <a:t>o</a:t>
            </a:r>
            <a:r>
              <a:rPr lang="en-US" dirty="0" smtClean="0"/>
              <a:t>pportunities</a:t>
            </a:r>
            <a:endParaRPr lang="en-US" dirty="0"/>
          </a:p>
        </p:txBody>
      </p:sp>
      <p:sp>
        <p:nvSpPr>
          <p:cNvPr id="6" name="Slide Number Placeholder 5"/>
          <p:cNvSpPr>
            <a:spLocks noGrp="1"/>
          </p:cNvSpPr>
          <p:nvPr>
            <p:ph type="sldNum" sz="quarter" idx="12"/>
          </p:nvPr>
        </p:nvSpPr>
        <p:spPr/>
        <p:txBody>
          <a:bodyPr/>
          <a:lstStyle/>
          <a:p>
            <a:fld id="{65701189-E0CE-4508-97C4-395A6AD446C7}" type="slidenum">
              <a:rPr lang="en-US" smtClean="0"/>
              <a:pPr/>
              <a:t>13</a:t>
            </a:fld>
            <a:endParaRPr lang="en-US"/>
          </a:p>
        </p:txBody>
      </p:sp>
      <p:sp>
        <p:nvSpPr>
          <p:cNvPr id="10" name="Content Placeholder 6"/>
          <p:cNvSpPr txBox="1">
            <a:spLocks/>
          </p:cNvSpPr>
          <p:nvPr/>
        </p:nvSpPr>
        <p:spPr>
          <a:xfrm>
            <a:off x="1524000" y="4191000"/>
            <a:ext cx="6477000" cy="25146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b">
            <a:normAutofit/>
          </a:bodyPr>
          <a:lst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Clr>
                <a:srgbClr val="F07F09"/>
              </a:buClr>
              <a:buFont typeface="Arial" pitchFamily="34" charset="0"/>
              <a:buNone/>
            </a:pPr>
            <a:r>
              <a:rPr lang="en-US" sz="2400" dirty="0" smtClean="0">
                <a:solidFill>
                  <a:prstClr val="white"/>
                </a:solidFill>
              </a:rPr>
              <a:t>Streamline and expand dual-credit and dual- enrollment programs to create a statewide dual-credit system available to all high school students.</a:t>
            </a:r>
          </a:p>
          <a:p>
            <a:pPr marL="114300" indent="0">
              <a:buClr>
                <a:srgbClr val="F07F09"/>
              </a:buClr>
              <a:buFont typeface="Arial" pitchFamily="34" charset="0"/>
              <a:buNone/>
            </a:pPr>
            <a:endParaRPr lang="en-US" sz="1000" dirty="0" smtClean="0">
              <a:solidFill>
                <a:prstClr val="white"/>
              </a:solidFill>
            </a:endParaRPr>
          </a:p>
        </p:txBody>
      </p:sp>
      <p:pic>
        <p:nvPicPr>
          <p:cNvPr id="1026" name="Picture 2" descr="H:\Communications\Photos\Roadmap\iStock_000001130679Medium.tif"/>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1524001"/>
            <a:ext cx="4647709" cy="373380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rot="16200000">
            <a:off x="6065289" y="2392911"/>
            <a:ext cx="5471626" cy="685801"/>
            <a:chOff x="1014754" y="2100166"/>
            <a:chExt cx="6538424" cy="600267"/>
          </a:xfrm>
        </p:grpSpPr>
        <p:sp>
          <p:nvSpPr>
            <p:cNvPr id="8" name="Rectangle 7"/>
            <p:cNvSpPr/>
            <p:nvPr/>
          </p:nvSpPr>
          <p:spPr>
            <a:xfrm>
              <a:off x="1014754" y="2100166"/>
              <a:ext cx="6538424" cy="600267"/>
            </a:xfrm>
            <a:prstGeom prst="rect">
              <a:avLst/>
            </a:prstGeom>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9" name="Rectangle 8"/>
            <p:cNvSpPr/>
            <p:nvPr/>
          </p:nvSpPr>
          <p:spPr>
            <a:xfrm>
              <a:off x="1014754" y="2100166"/>
              <a:ext cx="6538424" cy="6002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Expanding Dual Credit</a:t>
              </a:r>
            </a:p>
          </p:txBody>
        </p:sp>
      </p:grpSp>
    </p:spTree>
    <p:extLst>
      <p:ext uri="{BB962C8B-B14F-4D97-AF65-F5344CB8AC3E}">
        <p14:creationId xmlns:p14="http://schemas.microsoft.com/office/powerpoint/2010/main" val="11597184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Criteria for a new system</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129265764"/>
              </p:ext>
            </p:extLst>
          </p:nvPr>
        </p:nvGraphicFramePr>
        <p:xfrm>
          <a:off x="457200" y="1600200"/>
          <a:ext cx="762000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Slide Number Placeholder 5"/>
          <p:cNvSpPr>
            <a:spLocks noGrp="1"/>
          </p:cNvSpPr>
          <p:nvPr>
            <p:ph type="sldNum" sz="quarter" idx="12"/>
          </p:nvPr>
        </p:nvSpPr>
        <p:spPr/>
        <p:txBody>
          <a:bodyPr/>
          <a:lstStyle/>
          <a:p>
            <a:fld id="{65701189-E0CE-4508-97C4-395A6AD446C7}" type="slidenum">
              <a:rPr lang="en-US" smtClean="0"/>
              <a:t>14</a:t>
            </a:fld>
            <a:endParaRPr lang="en-US"/>
          </a:p>
        </p:txBody>
      </p:sp>
      <p:grpSp>
        <p:nvGrpSpPr>
          <p:cNvPr id="5" name="Group 4"/>
          <p:cNvGrpSpPr/>
          <p:nvPr/>
        </p:nvGrpSpPr>
        <p:grpSpPr>
          <a:xfrm rot="16200000">
            <a:off x="6065289" y="2392911"/>
            <a:ext cx="5471626" cy="685801"/>
            <a:chOff x="1014754" y="2100166"/>
            <a:chExt cx="6538424" cy="600267"/>
          </a:xfrm>
        </p:grpSpPr>
        <p:sp>
          <p:nvSpPr>
            <p:cNvPr id="8" name="Rectangle 7"/>
            <p:cNvSpPr/>
            <p:nvPr/>
          </p:nvSpPr>
          <p:spPr>
            <a:xfrm>
              <a:off x="1014754" y="2100166"/>
              <a:ext cx="6538424" cy="600267"/>
            </a:xfrm>
            <a:prstGeom prst="rect">
              <a:avLst/>
            </a:prstGeom>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9" name="Rectangle 8"/>
            <p:cNvSpPr/>
            <p:nvPr/>
          </p:nvSpPr>
          <p:spPr>
            <a:xfrm>
              <a:off x="1014754" y="2100166"/>
              <a:ext cx="6538424" cy="6002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Expanding Dual Credit</a:t>
              </a:r>
            </a:p>
          </p:txBody>
        </p:sp>
      </p:grpSp>
    </p:spTree>
    <p:extLst>
      <p:ext uri="{BB962C8B-B14F-4D97-AF65-F5344CB8AC3E}">
        <p14:creationId xmlns:p14="http://schemas.microsoft.com/office/powerpoint/2010/main" val="19729908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Faculty Qualifications</a:t>
            </a:r>
            <a:endParaRPr lang="en-US"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490127084"/>
              </p:ext>
            </p:extLst>
          </p:nvPr>
        </p:nvGraphicFramePr>
        <p:xfrm>
          <a:off x="457200" y="1295400"/>
          <a:ext cx="4114800" cy="533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Slide Number Placeholder 5"/>
          <p:cNvSpPr>
            <a:spLocks noGrp="1"/>
          </p:cNvSpPr>
          <p:nvPr>
            <p:ph type="sldNum" sz="quarter" idx="12"/>
          </p:nvPr>
        </p:nvSpPr>
        <p:spPr/>
        <p:txBody>
          <a:bodyPr/>
          <a:lstStyle/>
          <a:p>
            <a:fld id="{65701189-E0CE-4508-97C4-395A6AD446C7}" type="slidenum">
              <a:rPr lang="en-US" smtClean="0"/>
              <a:t>15</a:t>
            </a:fld>
            <a:endParaRPr lang="en-US"/>
          </a:p>
        </p:txBody>
      </p:sp>
      <p:pic>
        <p:nvPicPr>
          <p:cNvPr id="20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4400" y="1752600"/>
            <a:ext cx="3048000" cy="426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Group 6"/>
          <p:cNvGrpSpPr/>
          <p:nvPr/>
        </p:nvGrpSpPr>
        <p:grpSpPr>
          <a:xfrm rot="16200000">
            <a:off x="6065289" y="2392911"/>
            <a:ext cx="5471626" cy="685801"/>
            <a:chOff x="1014754" y="2100166"/>
            <a:chExt cx="6538424" cy="600267"/>
          </a:xfrm>
        </p:grpSpPr>
        <p:sp>
          <p:nvSpPr>
            <p:cNvPr id="8" name="Rectangle 7"/>
            <p:cNvSpPr/>
            <p:nvPr/>
          </p:nvSpPr>
          <p:spPr>
            <a:xfrm>
              <a:off x="1014754" y="2100166"/>
              <a:ext cx="6538424" cy="600267"/>
            </a:xfrm>
            <a:prstGeom prst="rect">
              <a:avLst/>
            </a:prstGeom>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0" name="Rectangle 9"/>
            <p:cNvSpPr/>
            <p:nvPr/>
          </p:nvSpPr>
          <p:spPr>
            <a:xfrm>
              <a:off x="1014754" y="2100166"/>
              <a:ext cx="6538424" cy="6002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Expanding Dual Credit</a:t>
              </a:r>
            </a:p>
          </p:txBody>
        </p:sp>
      </p:grpSp>
    </p:spTree>
    <p:extLst>
      <p:ext uri="{BB962C8B-B14F-4D97-AF65-F5344CB8AC3E}">
        <p14:creationId xmlns:p14="http://schemas.microsoft.com/office/powerpoint/2010/main" val="13288308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848600" cy="1143000"/>
          </a:xfrm>
        </p:spPr>
        <p:txBody>
          <a:bodyPr/>
          <a:lstStyle/>
          <a:p>
            <a:r>
              <a:rPr lang="en-US" dirty="0" smtClean="0"/>
              <a:t>National Standards and Accreditation</a:t>
            </a:r>
            <a:endParaRPr lang="en-US" dirty="0"/>
          </a:p>
        </p:txBody>
      </p:sp>
      <p:sp>
        <p:nvSpPr>
          <p:cNvPr id="4" name="Content Placeholder 3"/>
          <p:cNvSpPr>
            <a:spLocks noGrp="1"/>
          </p:cNvSpPr>
          <p:nvPr>
            <p:ph sz="half" idx="2"/>
          </p:nvPr>
        </p:nvSpPr>
        <p:spPr>
          <a:xfrm>
            <a:off x="4419600" y="1447800"/>
            <a:ext cx="3657600" cy="5093208"/>
          </a:xfrm>
        </p:spPr>
        <p:txBody>
          <a:bodyPr>
            <a:normAutofit/>
          </a:bodyPr>
          <a:lstStyle/>
          <a:p>
            <a:r>
              <a:rPr lang="en-US" dirty="0" smtClean="0"/>
              <a:t>17 Standards covering:</a:t>
            </a:r>
          </a:p>
          <a:p>
            <a:pPr lvl="1"/>
            <a:r>
              <a:rPr lang="en-US" dirty="0" smtClean="0"/>
              <a:t>Curriculum</a:t>
            </a:r>
          </a:p>
          <a:p>
            <a:pPr lvl="1"/>
            <a:r>
              <a:rPr lang="en-US" dirty="0" smtClean="0"/>
              <a:t>Faculty</a:t>
            </a:r>
          </a:p>
          <a:p>
            <a:pPr lvl="1"/>
            <a:r>
              <a:rPr lang="en-US" dirty="0" smtClean="0"/>
              <a:t>Students</a:t>
            </a:r>
          </a:p>
          <a:p>
            <a:pPr lvl="1"/>
            <a:r>
              <a:rPr lang="en-US" dirty="0" smtClean="0"/>
              <a:t>Assessment</a:t>
            </a:r>
          </a:p>
          <a:p>
            <a:pPr lvl="1"/>
            <a:r>
              <a:rPr lang="en-US" dirty="0" smtClean="0"/>
              <a:t>Program Evaluation</a:t>
            </a:r>
          </a:p>
          <a:p>
            <a:r>
              <a:rPr lang="en-US" dirty="0" smtClean="0"/>
              <a:t>www.nacep.org</a:t>
            </a:r>
            <a:endParaRPr lang="en-US" dirty="0"/>
          </a:p>
        </p:txBody>
      </p:sp>
      <p:sp>
        <p:nvSpPr>
          <p:cNvPr id="5" name="Slide Number Placeholder 4"/>
          <p:cNvSpPr>
            <a:spLocks noGrp="1"/>
          </p:cNvSpPr>
          <p:nvPr>
            <p:ph type="sldNum" sz="quarter" idx="12"/>
          </p:nvPr>
        </p:nvSpPr>
        <p:spPr/>
        <p:txBody>
          <a:bodyPr/>
          <a:lstStyle/>
          <a:p>
            <a:fld id="{65701189-E0CE-4508-97C4-395A6AD446C7}" type="slidenum">
              <a:rPr lang="en-US" smtClean="0"/>
              <a:t>16</a:t>
            </a:fld>
            <a:endParaRPr lang="en-US"/>
          </a:p>
        </p:txBody>
      </p:sp>
      <p:pic>
        <p:nvPicPr>
          <p:cNvPr id="6" name="Picture 1" descr="NACEP logo.jpg"/>
          <p:cNvPicPr>
            <a:picLocks noGrp="1" noChangeAspect="1"/>
          </p:cNvPicPr>
          <p:nvPr>
            <p:ph sz="half" idx="1"/>
          </p:nvPr>
        </p:nvPicPr>
        <p:blipFill>
          <a:blip r:embed="rId3" cstate="email">
            <a:extLst>
              <a:ext uri="{28A0092B-C50C-407E-A947-70E740481C1C}">
                <a14:useLocalDpi xmlns:a14="http://schemas.microsoft.com/office/drawing/2010/main"/>
              </a:ext>
            </a:extLst>
          </a:blip>
          <a:srcRect/>
          <a:stretch>
            <a:fillRect/>
          </a:stretch>
        </p:blipFill>
        <p:spPr bwMode="auto">
          <a:xfrm>
            <a:off x="715017" y="1524000"/>
            <a:ext cx="3247383" cy="3581400"/>
          </a:xfrm>
          <a:prstGeom prst="rect">
            <a:avLst/>
          </a:prstGeom>
          <a:noFill/>
          <a:ln w="9525">
            <a:noFill/>
            <a:miter lim="800000"/>
            <a:headEnd/>
            <a:tailEnd/>
          </a:ln>
        </p:spPr>
      </p:pic>
      <p:grpSp>
        <p:nvGrpSpPr>
          <p:cNvPr id="8" name="Group 7"/>
          <p:cNvGrpSpPr/>
          <p:nvPr/>
        </p:nvGrpSpPr>
        <p:grpSpPr>
          <a:xfrm rot="16200000">
            <a:off x="6039202" y="2422641"/>
            <a:ext cx="5527441" cy="682155"/>
            <a:chOff x="882738" y="3000278"/>
            <a:chExt cx="6670441" cy="600267"/>
          </a:xfrm>
        </p:grpSpPr>
        <p:sp>
          <p:nvSpPr>
            <p:cNvPr id="9" name="Rectangle 8"/>
            <p:cNvSpPr/>
            <p:nvPr/>
          </p:nvSpPr>
          <p:spPr>
            <a:xfrm>
              <a:off x="882738" y="3000278"/>
              <a:ext cx="6670441" cy="600267"/>
            </a:xfrm>
            <a:prstGeom prst="rect">
              <a:avLst/>
            </a:prstGeom>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0" name="Rectangle 9"/>
            <p:cNvSpPr/>
            <p:nvPr/>
          </p:nvSpPr>
          <p:spPr>
            <a:xfrm>
              <a:off x="882738" y="3000278"/>
              <a:ext cx="6670441" cy="6002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Effective Practices</a:t>
              </a:r>
            </a:p>
          </p:txBody>
        </p:sp>
      </p:grpSp>
    </p:spTree>
    <p:extLst>
      <p:ext uri="{BB962C8B-B14F-4D97-AF65-F5344CB8AC3E}">
        <p14:creationId xmlns:p14="http://schemas.microsoft.com/office/powerpoint/2010/main" val="41671618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Best Practices – College Campus based Programs</a:t>
            </a:r>
            <a:endParaRPr lang="en-US" dirty="0"/>
          </a:p>
        </p:txBody>
      </p:sp>
      <p:sp>
        <p:nvSpPr>
          <p:cNvPr id="3" name="Content Placeholder 2"/>
          <p:cNvSpPr>
            <a:spLocks noGrp="1"/>
          </p:cNvSpPr>
          <p:nvPr>
            <p:ph idx="1"/>
          </p:nvPr>
        </p:nvSpPr>
        <p:spPr/>
        <p:txBody>
          <a:bodyPr/>
          <a:lstStyle/>
          <a:p>
            <a:pPr marL="0" indent="0">
              <a:buNone/>
            </a:pPr>
            <a:r>
              <a:rPr lang="en-US" dirty="0" smtClean="0"/>
              <a:t>The Education Commission of the State recommends 13 State Level Policy Components to Increase Student Access and Success. </a:t>
            </a:r>
          </a:p>
          <a:p>
            <a:pPr marL="0" indent="0">
              <a:buNone/>
            </a:pPr>
            <a:endParaRPr lang="en-US" dirty="0" smtClean="0"/>
          </a:p>
          <a:p>
            <a:pPr marL="0" indent="0">
              <a:buNone/>
            </a:pPr>
            <a:r>
              <a:rPr lang="en-US" dirty="0" smtClean="0"/>
              <a:t>The Running Start Program aligns with 11 of the 13 policy recommendations. </a:t>
            </a:r>
            <a:endParaRPr lang="en-US" dirty="0"/>
          </a:p>
        </p:txBody>
      </p:sp>
    </p:spTree>
    <p:extLst>
      <p:ext uri="{BB962C8B-B14F-4D97-AF65-F5344CB8AC3E}">
        <p14:creationId xmlns:p14="http://schemas.microsoft.com/office/powerpoint/2010/main" val="23467386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ECS Access Recommendations and Running Start Alignment</a:t>
            </a:r>
            <a:endParaRPr lang="en-US" dirty="0"/>
          </a:p>
        </p:txBody>
      </p:sp>
      <p:sp>
        <p:nvSpPr>
          <p:cNvPr id="3" name="Content Placeholder 2"/>
          <p:cNvSpPr>
            <a:spLocks noGrp="1"/>
          </p:cNvSpPr>
          <p:nvPr>
            <p:ph idx="1"/>
          </p:nvPr>
        </p:nvSpPr>
        <p:spPr>
          <a:xfrm>
            <a:off x="152400" y="1524000"/>
            <a:ext cx="8001000" cy="5105400"/>
          </a:xfrm>
        </p:spPr>
        <p:txBody>
          <a:bodyPr>
            <a:normAutofit fontScale="92500" lnSpcReduction="10000"/>
          </a:bodyPr>
          <a:lstStyle/>
          <a:p>
            <a:pPr>
              <a:buFont typeface="Wingdings" panose="05000000000000000000" pitchFamily="2" charset="2"/>
              <a:buChar char="ü"/>
            </a:pPr>
            <a:r>
              <a:rPr lang="en-US" dirty="0"/>
              <a:t>All eligible students are able to participate. To ensure program access, state law must be unequivocal on this point</a:t>
            </a:r>
            <a:r>
              <a:rPr lang="en-US" dirty="0" smtClean="0"/>
              <a:t>.</a:t>
            </a:r>
          </a:p>
          <a:p>
            <a:pPr>
              <a:buFont typeface="Wingdings" panose="05000000000000000000" pitchFamily="2" charset="2"/>
              <a:buChar char="ü"/>
            </a:pPr>
            <a:r>
              <a:rPr lang="en-US" dirty="0"/>
              <a:t>Student eligibility requirements are based on the demonstration of ability to access college-level content, not bureaucratic procedures or non-cognitive factors</a:t>
            </a:r>
            <a:r>
              <a:rPr lang="en-US" dirty="0" smtClean="0"/>
              <a:t>.</a:t>
            </a:r>
          </a:p>
          <a:p>
            <a:pPr>
              <a:buFont typeface="Wingdings" panose="05000000000000000000" pitchFamily="2" charset="2"/>
              <a:buChar char="ü"/>
            </a:pPr>
            <a:r>
              <a:rPr lang="en-US" dirty="0"/>
              <a:t>Caps on the maximum number of courses students may complete are not overly restrictive. Cost should not be a driving factor for states to establish caps</a:t>
            </a:r>
            <a:r>
              <a:rPr lang="en-US" dirty="0" smtClean="0"/>
              <a:t>.</a:t>
            </a:r>
          </a:p>
          <a:p>
            <a:pPr>
              <a:buFont typeface="Wingdings" panose="05000000000000000000" pitchFamily="2" charset="2"/>
              <a:buChar char="ü"/>
            </a:pPr>
            <a:r>
              <a:rPr lang="en-US" dirty="0"/>
              <a:t>Students earn both secondary and postsecondary credit for successful completion of approved postsecondary courses. While it </a:t>
            </a:r>
            <a:r>
              <a:rPr lang="en-US" dirty="0" smtClean="0"/>
              <a:t>may </a:t>
            </a:r>
            <a:r>
              <a:rPr lang="en-US" dirty="0"/>
              <a:t>sound obvious, such policies are not universal</a:t>
            </a:r>
            <a:r>
              <a:rPr lang="en-US" dirty="0" smtClean="0"/>
              <a:t>.</a:t>
            </a:r>
          </a:p>
          <a:p>
            <a:pPr>
              <a:buFont typeface="Wingdings" panose="05000000000000000000" pitchFamily="2" charset="2"/>
              <a:buChar char="ü"/>
            </a:pPr>
            <a:r>
              <a:rPr lang="en-US" dirty="0"/>
              <a:t>All students and parents are annually provided with program information. Less-advantaged parents are typically less likely to be aware of dual enrollment opportunities</a:t>
            </a:r>
            <a:r>
              <a:rPr lang="en-US" dirty="0" smtClean="0"/>
              <a:t>.</a:t>
            </a:r>
          </a:p>
          <a:p>
            <a:pPr>
              <a:buFont typeface="Wingdings" panose="05000000000000000000" pitchFamily="2" charset="2"/>
              <a:buChar char="ü"/>
            </a:pPr>
            <a:r>
              <a:rPr lang="en-US" dirty="0"/>
              <a:t>Counseling is made available to students and parents before and during program participation. State policies should promote the availability of counseling.</a:t>
            </a:r>
          </a:p>
        </p:txBody>
      </p:sp>
      <p:grpSp>
        <p:nvGrpSpPr>
          <p:cNvPr id="4" name="Group 3"/>
          <p:cNvGrpSpPr/>
          <p:nvPr/>
        </p:nvGrpSpPr>
        <p:grpSpPr>
          <a:xfrm rot="16200000">
            <a:off x="6039202" y="2422641"/>
            <a:ext cx="5527441" cy="682155"/>
            <a:chOff x="882738" y="3000278"/>
            <a:chExt cx="6670441" cy="600267"/>
          </a:xfrm>
        </p:grpSpPr>
        <p:sp>
          <p:nvSpPr>
            <p:cNvPr id="5" name="Rectangle 4"/>
            <p:cNvSpPr/>
            <p:nvPr/>
          </p:nvSpPr>
          <p:spPr>
            <a:xfrm>
              <a:off x="882738" y="3000278"/>
              <a:ext cx="6670441" cy="600267"/>
            </a:xfrm>
            <a:prstGeom prst="rect">
              <a:avLst/>
            </a:prstGeom>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6" name="Rectangle 5"/>
            <p:cNvSpPr/>
            <p:nvPr/>
          </p:nvSpPr>
          <p:spPr>
            <a:xfrm>
              <a:off x="882738" y="3000278"/>
              <a:ext cx="6670441" cy="6002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Effective Practices</a:t>
              </a:r>
            </a:p>
          </p:txBody>
        </p:sp>
      </p:grpSp>
    </p:spTree>
    <p:extLst>
      <p:ext uri="{BB962C8B-B14F-4D97-AF65-F5344CB8AC3E}">
        <p14:creationId xmlns:p14="http://schemas.microsoft.com/office/powerpoint/2010/main" val="18830544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ECS Access Recommendations and Running Start Alignment continued</a:t>
            </a:r>
            <a:endParaRPr lang="en-US" dirty="0"/>
          </a:p>
        </p:txBody>
      </p:sp>
      <p:sp>
        <p:nvSpPr>
          <p:cNvPr id="3" name="Content Placeholder 2"/>
          <p:cNvSpPr>
            <a:spLocks noGrp="1"/>
          </p:cNvSpPr>
          <p:nvPr>
            <p:ph idx="1"/>
          </p:nvPr>
        </p:nvSpPr>
        <p:spPr>
          <a:xfrm>
            <a:off x="152400" y="1524000"/>
            <a:ext cx="8763000" cy="5105400"/>
          </a:xfrm>
        </p:spPr>
        <p:txBody>
          <a:bodyPr>
            <a:normAutofit fontScale="85000" lnSpcReduction="20000"/>
          </a:bodyPr>
          <a:lstStyle/>
          <a:p>
            <a:pPr>
              <a:buFont typeface="Wingdings" panose="05000000000000000000" pitchFamily="2" charset="2"/>
              <a:buChar char="ü"/>
            </a:pPr>
            <a:r>
              <a:rPr lang="en-US" dirty="0"/>
              <a:t>Responsibility for tuition payments does not fall to parents. Requiring parents to pay tuition up front and receive reimbursement later may preclude participation by some students</a:t>
            </a:r>
            <a:r>
              <a:rPr lang="en-US" dirty="0" smtClean="0"/>
              <a:t>.</a:t>
            </a:r>
          </a:p>
          <a:p>
            <a:pPr>
              <a:buFont typeface="Wingdings" panose="05000000000000000000" pitchFamily="2" charset="2"/>
              <a:buChar char="ü"/>
            </a:pPr>
            <a:r>
              <a:rPr lang="en-US" dirty="0"/>
              <a:t>Courses meet the same level of rigor as the course taught to traditional students at the partner postsecondary institution. </a:t>
            </a:r>
            <a:endParaRPr lang="en-US" dirty="0" smtClean="0"/>
          </a:p>
          <a:p>
            <a:pPr>
              <a:buFont typeface="Wingdings" panose="05000000000000000000" pitchFamily="2" charset="2"/>
              <a:buChar char="ü"/>
            </a:pPr>
            <a:r>
              <a:rPr lang="en-US" dirty="0"/>
              <a:t>Instructors meet the same expectations as instructors of similar traditional postsecondary courses, and receive appropriate support and evaluation. </a:t>
            </a:r>
            <a:endParaRPr lang="en-US" dirty="0" smtClean="0"/>
          </a:p>
          <a:p>
            <a:pPr>
              <a:buFont typeface="Wingdings" panose="05000000000000000000" pitchFamily="2" charset="2"/>
              <a:buChar char="ü"/>
            </a:pPr>
            <a:r>
              <a:rPr lang="en-US" dirty="0"/>
              <a:t>Districts and institutions publicly report on student participation and outcomes. Only 30 of the 47 states with state-level dual enrollment programs require such reporting</a:t>
            </a:r>
            <a:r>
              <a:rPr lang="en-US" dirty="0" smtClean="0"/>
              <a:t>.</a:t>
            </a:r>
          </a:p>
          <a:p>
            <a:pPr>
              <a:buFont typeface="Wingdings" panose="05000000000000000000" pitchFamily="2" charset="2"/>
              <a:buChar char="ü"/>
            </a:pPr>
            <a:r>
              <a:rPr lang="en-US" dirty="0"/>
              <a:t>Postsecondary institutions accept dual enrollment credit as transfer credit, provided measures of quality are ensured. More than 20 states require dual enrollment credits to be treated for transfer credit in the same manner as credits earned at the receiving institution</a:t>
            </a:r>
            <a:r>
              <a:rPr lang="en-US" dirty="0" smtClean="0"/>
              <a:t>.</a:t>
            </a:r>
          </a:p>
          <a:p>
            <a:pPr>
              <a:buFont typeface="Wingdings" panose="05000000000000000000" pitchFamily="2" charset="2"/>
              <a:buChar char="q"/>
            </a:pPr>
            <a:r>
              <a:rPr lang="en-US" dirty="0"/>
              <a:t>Programs undergo evaluation based on available data. Nearly 30 states require dual enrollment programs to undergo internal or external evaluation</a:t>
            </a:r>
            <a:r>
              <a:rPr lang="en-US" dirty="0" smtClean="0"/>
              <a:t>.</a:t>
            </a:r>
          </a:p>
          <a:p>
            <a:pPr>
              <a:buFont typeface="Wingdings" panose="05000000000000000000" pitchFamily="2" charset="2"/>
              <a:buChar char="q"/>
            </a:pPr>
            <a:r>
              <a:rPr lang="en-US" dirty="0"/>
              <a:t>Districts and postsecondary institutions are fully funded or reimbursed for participating students. At least one state is tying full funding to course quality.</a:t>
            </a:r>
          </a:p>
        </p:txBody>
      </p:sp>
      <p:grpSp>
        <p:nvGrpSpPr>
          <p:cNvPr id="4" name="Group 3"/>
          <p:cNvGrpSpPr/>
          <p:nvPr/>
        </p:nvGrpSpPr>
        <p:grpSpPr>
          <a:xfrm rot="16200000">
            <a:off x="6039202" y="2422641"/>
            <a:ext cx="5527441" cy="682155"/>
            <a:chOff x="882738" y="3000278"/>
            <a:chExt cx="6670441" cy="600267"/>
          </a:xfrm>
        </p:grpSpPr>
        <p:sp>
          <p:nvSpPr>
            <p:cNvPr id="5" name="Rectangle 4"/>
            <p:cNvSpPr/>
            <p:nvPr/>
          </p:nvSpPr>
          <p:spPr>
            <a:xfrm>
              <a:off x="882738" y="3000278"/>
              <a:ext cx="6670441" cy="600267"/>
            </a:xfrm>
            <a:prstGeom prst="rect">
              <a:avLst/>
            </a:prstGeom>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6" name="Rectangle 5"/>
            <p:cNvSpPr/>
            <p:nvPr/>
          </p:nvSpPr>
          <p:spPr>
            <a:xfrm>
              <a:off x="882738" y="3000278"/>
              <a:ext cx="6670441" cy="6002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Effective Practices</a:t>
              </a:r>
            </a:p>
          </p:txBody>
        </p:sp>
      </p:grpSp>
    </p:spTree>
    <p:extLst>
      <p:ext uri="{BB962C8B-B14F-4D97-AF65-F5344CB8AC3E}">
        <p14:creationId xmlns:p14="http://schemas.microsoft.com/office/powerpoint/2010/main" val="39772462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461632015"/>
              </p:ext>
            </p:extLst>
          </p:nvPr>
        </p:nvGraphicFramePr>
        <p:xfrm>
          <a:off x="457200" y="1600200"/>
          <a:ext cx="762000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Slide Number Placeholder 5"/>
          <p:cNvSpPr>
            <a:spLocks noGrp="1"/>
          </p:cNvSpPr>
          <p:nvPr>
            <p:ph type="sldNum" sz="quarter" idx="12"/>
          </p:nvPr>
        </p:nvSpPr>
        <p:spPr/>
        <p:txBody>
          <a:bodyPr/>
          <a:lstStyle/>
          <a:p>
            <a:fld id="{65701189-E0CE-4508-97C4-395A6AD446C7}" type="slidenum">
              <a:rPr lang="en-US" smtClean="0"/>
              <a:pPr/>
              <a:t>2</a:t>
            </a:fld>
            <a:endParaRPr lang="en-US"/>
          </a:p>
        </p:txBody>
      </p:sp>
    </p:spTree>
    <p:extLst>
      <p:ext uri="{BB962C8B-B14F-4D97-AF65-F5344CB8AC3E}">
        <p14:creationId xmlns:p14="http://schemas.microsoft.com/office/powerpoint/2010/main" val="35714310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715000"/>
          </a:xfrm>
        </p:spPr>
        <p:txBody>
          <a:bodyPr>
            <a:noAutofit/>
          </a:bodyPr>
          <a:lstStyle/>
          <a:p>
            <a:pPr marL="0" indent="0">
              <a:buNone/>
            </a:pPr>
            <a:r>
              <a:rPr lang="en-US" sz="2000" b="1" dirty="0" smtClean="0"/>
              <a:t>Maine’s High School Aspirations Program: 653 participants</a:t>
            </a:r>
          </a:p>
          <a:p>
            <a:pPr marL="0" indent="0">
              <a:buNone/>
            </a:pPr>
            <a:endParaRPr lang="en-US" sz="2000" dirty="0" smtClean="0"/>
          </a:p>
          <a:p>
            <a:pPr marL="0" indent="0">
              <a:buNone/>
            </a:pPr>
            <a:r>
              <a:rPr lang="en-US" sz="2000" dirty="0" smtClean="0"/>
              <a:t>Key Similarities: </a:t>
            </a:r>
          </a:p>
          <a:p>
            <a:r>
              <a:rPr lang="en-US" sz="2000" dirty="0" smtClean="0"/>
              <a:t>11</a:t>
            </a:r>
            <a:r>
              <a:rPr lang="en-US" sz="2000" baseline="30000" dirty="0" smtClean="0"/>
              <a:t>th</a:t>
            </a:r>
            <a:r>
              <a:rPr lang="en-US" sz="2000" dirty="0" smtClean="0"/>
              <a:t> and 12</a:t>
            </a:r>
            <a:r>
              <a:rPr lang="en-US" sz="2000" baseline="30000" dirty="0" smtClean="0"/>
              <a:t>th</a:t>
            </a:r>
            <a:r>
              <a:rPr lang="en-US" sz="2000" dirty="0" smtClean="0"/>
              <a:t> graders are eligible</a:t>
            </a:r>
          </a:p>
          <a:p>
            <a:r>
              <a:rPr lang="en-US" sz="2000" dirty="0" smtClean="0"/>
              <a:t>Students are responsible for their transportation, books and food cost</a:t>
            </a:r>
          </a:p>
          <a:p>
            <a:pPr marL="0" indent="0">
              <a:buNone/>
            </a:pPr>
            <a:endParaRPr lang="en-US" sz="2000" dirty="0" smtClean="0"/>
          </a:p>
          <a:p>
            <a:pPr marL="0" indent="0">
              <a:buNone/>
            </a:pPr>
            <a:r>
              <a:rPr lang="en-US" sz="2000" dirty="0" smtClean="0"/>
              <a:t>Key Differences</a:t>
            </a:r>
          </a:p>
          <a:p>
            <a:r>
              <a:rPr lang="en-US" sz="2000" dirty="0" smtClean="0"/>
              <a:t>Admissions policies established by law requiring at least a ‘B’ average.</a:t>
            </a:r>
          </a:p>
          <a:p>
            <a:pPr lvl="1"/>
            <a:r>
              <a:rPr lang="en-US" sz="2000" dirty="0" smtClean="0"/>
              <a:t>University of Maine: GPA B average, Counselor Recommendation</a:t>
            </a:r>
            <a:endParaRPr lang="en-US" sz="1600" dirty="0" smtClean="0"/>
          </a:p>
          <a:p>
            <a:r>
              <a:rPr lang="en-US" sz="2000" dirty="0" smtClean="0"/>
              <a:t>The state pays 50% of the tuition for 3 semester credits </a:t>
            </a:r>
          </a:p>
          <a:p>
            <a:r>
              <a:rPr lang="en-US" sz="2000" dirty="0" smtClean="0"/>
              <a:t>Students can take a maximum of 6 credits a year</a:t>
            </a:r>
          </a:p>
          <a:p>
            <a:r>
              <a:rPr lang="en-US" sz="2000" dirty="0" smtClean="0"/>
              <a:t>Homeschooled and private school students are typically not eligible</a:t>
            </a:r>
          </a:p>
        </p:txBody>
      </p:sp>
      <p:sp>
        <p:nvSpPr>
          <p:cNvPr id="5" name="Title 1"/>
          <p:cNvSpPr>
            <a:spLocks noGrp="1"/>
          </p:cNvSpPr>
          <p:nvPr>
            <p:ph type="title"/>
          </p:nvPr>
        </p:nvSpPr>
        <p:spPr>
          <a:xfrm>
            <a:off x="457200" y="274638"/>
            <a:ext cx="8229600" cy="715962"/>
          </a:xfrm>
        </p:spPr>
        <p:txBody>
          <a:bodyPr>
            <a:noAutofit/>
          </a:bodyPr>
          <a:lstStyle/>
          <a:p>
            <a:r>
              <a:rPr lang="en-US" sz="2800" b="1" dirty="0" smtClean="0"/>
              <a:t>How other states are addressing the issue of access. </a:t>
            </a:r>
            <a:endParaRPr lang="en-US" sz="2800" b="1" dirty="0"/>
          </a:p>
        </p:txBody>
      </p:sp>
      <p:grpSp>
        <p:nvGrpSpPr>
          <p:cNvPr id="4" name="Group 3"/>
          <p:cNvGrpSpPr/>
          <p:nvPr/>
        </p:nvGrpSpPr>
        <p:grpSpPr>
          <a:xfrm rot="16200000">
            <a:off x="6039202" y="2422641"/>
            <a:ext cx="5527441" cy="682155"/>
            <a:chOff x="882738" y="3000278"/>
            <a:chExt cx="6670441" cy="600267"/>
          </a:xfrm>
        </p:grpSpPr>
        <p:sp>
          <p:nvSpPr>
            <p:cNvPr id="6" name="Rectangle 5"/>
            <p:cNvSpPr/>
            <p:nvPr/>
          </p:nvSpPr>
          <p:spPr>
            <a:xfrm>
              <a:off x="882738" y="3000278"/>
              <a:ext cx="6670441" cy="600267"/>
            </a:xfrm>
            <a:prstGeom prst="rect">
              <a:avLst/>
            </a:prstGeom>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7" name="Rectangle 6"/>
            <p:cNvSpPr/>
            <p:nvPr/>
          </p:nvSpPr>
          <p:spPr>
            <a:xfrm>
              <a:off x="882738" y="3000278"/>
              <a:ext cx="6670441" cy="6002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Effective Practices</a:t>
              </a:r>
            </a:p>
          </p:txBody>
        </p:sp>
      </p:grpSp>
    </p:spTree>
    <p:extLst>
      <p:ext uri="{BB962C8B-B14F-4D97-AF65-F5344CB8AC3E}">
        <p14:creationId xmlns:p14="http://schemas.microsoft.com/office/powerpoint/2010/main" val="22859108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800600"/>
          </a:xfrm>
        </p:spPr>
        <p:txBody>
          <a:bodyPr>
            <a:normAutofit fontScale="92500" lnSpcReduction="20000"/>
          </a:bodyPr>
          <a:lstStyle/>
          <a:p>
            <a:pPr marL="0" indent="0">
              <a:buNone/>
            </a:pPr>
            <a:r>
              <a:rPr lang="en-US" b="1" dirty="0" smtClean="0"/>
              <a:t>Georgia’s Move </a:t>
            </a:r>
            <a:r>
              <a:rPr lang="en-US" b="1" dirty="0"/>
              <a:t>O</a:t>
            </a:r>
            <a:r>
              <a:rPr lang="en-US" b="1" dirty="0" smtClean="0"/>
              <a:t>n </a:t>
            </a:r>
            <a:r>
              <a:rPr lang="en-US" b="1" dirty="0"/>
              <a:t>W</a:t>
            </a:r>
            <a:r>
              <a:rPr lang="en-US" b="1" dirty="0" smtClean="0"/>
              <a:t>hen </a:t>
            </a:r>
            <a:r>
              <a:rPr lang="en-US" b="1" dirty="0"/>
              <a:t>R</a:t>
            </a:r>
            <a:r>
              <a:rPr lang="en-US" b="1" dirty="0" smtClean="0"/>
              <a:t>eady: Established 2009 serving 3,390 students</a:t>
            </a:r>
          </a:p>
          <a:p>
            <a:pPr marL="0" indent="0">
              <a:buNone/>
            </a:pPr>
            <a:endParaRPr lang="en-US" dirty="0" smtClean="0"/>
          </a:p>
          <a:p>
            <a:pPr marL="0" indent="0">
              <a:buNone/>
            </a:pPr>
            <a:r>
              <a:rPr lang="en-US" dirty="0" smtClean="0"/>
              <a:t>Key Similarities: </a:t>
            </a:r>
          </a:p>
          <a:p>
            <a:r>
              <a:rPr lang="en-US" dirty="0" smtClean="0"/>
              <a:t>11</a:t>
            </a:r>
            <a:r>
              <a:rPr lang="en-US" baseline="30000" dirty="0" smtClean="0"/>
              <a:t>th</a:t>
            </a:r>
            <a:r>
              <a:rPr lang="en-US" dirty="0" smtClean="0"/>
              <a:t> and 12</a:t>
            </a:r>
            <a:r>
              <a:rPr lang="en-US" baseline="30000" dirty="0" smtClean="0"/>
              <a:t>th</a:t>
            </a:r>
            <a:r>
              <a:rPr lang="en-US" dirty="0" smtClean="0"/>
              <a:t> graders are eligible</a:t>
            </a:r>
          </a:p>
          <a:p>
            <a:r>
              <a:rPr lang="en-US" dirty="0" smtClean="0"/>
              <a:t>Admissions policies established by postsecondary institutions</a:t>
            </a:r>
          </a:p>
          <a:p>
            <a:r>
              <a:rPr lang="en-US" dirty="0" smtClean="0"/>
              <a:t>School districts must accept credit</a:t>
            </a:r>
          </a:p>
          <a:p>
            <a:r>
              <a:rPr lang="en-US" dirty="0" smtClean="0"/>
              <a:t>State pays tuition and fees</a:t>
            </a:r>
          </a:p>
          <a:p>
            <a:r>
              <a:rPr lang="en-US" dirty="0" smtClean="0"/>
              <a:t>Students are responsible for their transportation and food cost</a:t>
            </a:r>
          </a:p>
          <a:p>
            <a:pPr marL="0" indent="0">
              <a:buNone/>
            </a:pPr>
            <a:endParaRPr lang="en-US" dirty="0" smtClean="0"/>
          </a:p>
          <a:p>
            <a:pPr marL="0" indent="0">
              <a:buNone/>
            </a:pPr>
            <a:r>
              <a:rPr lang="en-US" dirty="0" smtClean="0"/>
              <a:t>Key Differences</a:t>
            </a:r>
          </a:p>
          <a:p>
            <a:r>
              <a:rPr lang="en-US" dirty="0" smtClean="0"/>
              <a:t>Enrolled students cannot register for high school courses</a:t>
            </a:r>
          </a:p>
          <a:p>
            <a:r>
              <a:rPr lang="en-US" dirty="0" smtClean="0"/>
              <a:t>Private and homeschool school students are not eligible</a:t>
            </a:r>
          </a:p>
          <a:p>
            <a:r>
              <a:rPr lang="en-US" dirty="0" smtClean="0"/>
              <a:t>Qualified low-income students can qualify for a grant to cover the cost of books</a:t>
            </a:r>
          </a:p>
          <a:p>
            <a:r>
              <a:rPr lang="en-US" dirty="0" smtClean="0"/>
              <a:t>Private institutions participate in the dual enrollment program</a:t>
            </a:r>
          </a:p>
        </p:txBody>
      </p:sp>
      <p:sp>
        <p:nvSpPr>
          <p:cNvPr id="5" name="Title 1"/>
          <p:cNvSpPr>
            <a:spLocks noGrp="1"/>
          </p:cNvSpPr>
          <p:nvPr>
            <p:ph type="title"/>
          </p:nvPr>
        </p:nvSpPr>
        <p:spPr/>
        <p:txBody>
          <a:bodyPr>
            <a:noAutofit/>
          </a:bodyPr>
          <a:lstStyle/>
          <a:p>
            <a:r>
              <a:rPr lang="en-US" sz="2800" b="1" dirty="0" smtClean="0"/>
              <a:t>How other states are addressing the issue of access. </a:t>
            </a:r>
            <a:endParaRPr lang="en-US" sz="2800" b="1" dirty="0"/>
          </a:p>
        </p:txBody>
      </p:sp>
      <p:grpSp>
        <p:nvGrpSpPr>
          <p:cNvPr id="4" name="Group 3"/>
          <p:cNvGrpSpPr/>
          <p:nvPr/>
        </p:nvGrpSpPr>
        <p:grpSpPr>
          <a:xfrm rot="16200000">
            <a:off x="6039202" y="2422641"/>
            <a:ext cx="5527441" cy="682155"/>
            <a:chOff x="882738" y="3000278"/>
            <a:chExt cx="6670441" cy="600267"/>
          </a:xfrm>
        </p:grpSpPr>
        <p:sp>
          <p:nvSpPr>
            <p:cNvPr id="6" name="Rectangle 5"/>
            <p:cNvSpPr/>
            <p:nvPr/>
          </p:nvSpPr>
          <p:spPr>
            <a:xfrm>
              <a:off x="882738" y="3000278"/>
              <a:ext cx="6670441" cy="600267"/>
            </a:xfrm>
            <a:prstGeom prst="rect">
              <a:avLst/>
            </a:prstGeom>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7" name="Rectangle 6"/>
            <p:cNvSpPr/>
            <p:nvPr/>
          </p:nvSpPr>
          <p:spPr>
            <a:xfrm>
              <a:off x="882738" y="3000278"/>
              <a:ext cx="6670441" cy="6002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Effective Practices</a:t>
              </a:r>
            </a:p>
          </p:txBody>
        </p:sp>
      </p:grpSp>
    </p:spTree>
    <p:extLst>
      <p:ext uri="{BB962C8B-B14F-4D97-AF65-F5344CB8AC3E}">
        <p14:creationId xmlns:p14="http://schemas.microsoft.com/office/powerpoint/2010/main" val="13483473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15962"/>
          </a:xfrm>
        </p:spPr>
        <p:txBody>
          <a:bodyPr>
            <a:noAutofit/>
          </a:bodyPr>
          <a:lstStyle/>
          <a:p>
            <a:r>
              <a:rPr lang="en-US" sz="2800" b="1" dirty="0" smtClean="0"/>
              <a:t>How other states are addressing the issue of access. </a:t>
            </a:r>
            <a:endParaRPr lang="en-US" sz="2800" b="1" dirty="0"/>
          </a:p>
        </p:txBody>
      </p:sp>
      <p:sp>
        <p:nvSpPr>
          <p:cNvPr id="3" name="Content Placeholder 2"/>
          <p:cNvSpPr>
            <a:spLocks noGrp="1"/>
          </p:cNvSpPr>
          <p:nvPr>
            <p:ph idx="1"/>
          </p:nvPr>
        </p:nvSpPr>
        <p:spPr>
          <a:xfrm>
            <a:off x="457200" y="762000"/>
            <a:ext cx="8229600" cy="6019800"/>
          </a:xfrm>
        </p:spPr>
        <p:txBody>
          <a:bodyPr>
            <a:normAutofit fontScale="55000" lnSpcReduction="20000"/>
          </a:bodyPr>
          <a:lstStyle/>
          <a:p>
            <a:pPr marL="0" indent="0">
              <a:buNone/>
            </a:pPr>
            <a:r>
              <a:rPr lang="en-US" b="1" dirty="0" smtClean="0"/>
              <a:t>Wisconsin’s Youth Options: 3,600 participants</a:t>
            </a:r>
          </a:p>
          <a:p>
            <a:pPr marL="0" indent="0">
              <a:buNone/>
            </a:pPr>
            <a:endParaRPr lang="en-US" dirty="0" smtClean="0"/>
          </a:p>
          <a:p>
            <a:pPr marL="0" indent="0">
              <a:buNone/>
            </a:pPr>
            <a:r>
              <a:rPr lang="en-US" sz="3500" dirty="0" smtClean="0"/>
              <a:t>Key Similarities: </a:t>
            </a:r>
          </a:p>
          <a:p>
            <a:r>
              <a:rPr lang="en-US" sz="3500" dirty="0" smtClean="0"/>
              <a:t>11</a:t>
            </a:r>
            <a:r>
              <a:rPr lang="en-US" sz="3500" baseline="30000" dirty="0" smtClean="0"/>
              <a:t>th</a:t>
            </a:r>
            <a:r>
              <a:rPr lang="en-US" sz="3500" dirty="0" smtClean="0"/>
              <a:t> and 12</a:t>
            </a:r>
            <a:r>
              <a:rPr lang="en-US" sz="3500" baseline="30000" dirty="0" smtClean="0"/>
              <a:t>th</a:t>
            </a:r>
            <a:r>
              <a:rPr lang="en-US" sz="3500" dirty="0" smtClean="0"/>
              <a:t> graders are eligible</a:t>
            </a:r>
          </a:p>
          <a:p>
            <a:r>
              <a:rPr lang="en-US" sz="3500" dirty="0" smtClean="0"/>
              <a:t>Admissions policies established by postsecondary institutions</a:t>
            </a:r>
          </a:p>
          <a:p>
            <a:pPr lvl="1"/>
            <a:r>
              <a:rPr lang="en-US" sz="3000" dirty="0" smtClean="0"/>
              <a:t>Ex: </a:t>
            </a:r>
            <a:r>
              <a:rPr lang="en-US" sz="3000" dirty="0"/>
              <a:t>University of Wisconsin Madison GPA 3.00 and exhausted their high school curriculum in the subject</a:t>
            </a:r>
            <a:endParaRPr lang="en-US" sz="3000" dirty="0" smtClean="0"/>
          </a:p>
          <a:p>
            <a:r>
              <a:rPr lang="en-US" sz="3500" dirty="0" smtClean="0"/>
              <a:t>School districts must participate</a:t>
            </a:r>
          </a:p>
          <a:p>
            <a:r>
              <a:rPr lang="en-US" sz="3500" dirty="0" smtClean="0"/>
              <a:t>State pays tuition and fees</a:t>
            </a:r>
          </a:p>
          <a:p>
            <a:r>
              <a:rPr lang="en-US" sz="3500" dirty="0" smtClean="0"/>
              <a:t>Students are responsible for their transportation and food cost</a:t>
            </a:r>
          </a:p>
          <a:p>
            <a:pPr marL="0" indent="0">
              <a:buNone/>
            </a:pPr>
            <a:endParaRPr lang="en-US" sz="3500" dirty="0" smtClean="0"/>
          </a:p>
          <a:p>
            <a:pPr marL="0" indent="0">
              <a:buNone/>
            </a:pPr>
            <a:r>
              <a:rPr lang="en-US" sz="3500" dirty="0" smtClean="0"/>
              <a:t>Key Differences</a:t>
            </a:r>
          </a:p>
          <a:p>
            <a:r>
              <a:rPr lang="en-US" sz="3500" dirty="0" smtClean="0"/>
              <a:t>The school district determines what courses are eligible. </a:t>
            </a:r>
            <a:endParaRPr lang="en-US" sz="3500" dirty="0"/>
          </a:p>
          <a:p>
            <a:r>
              <a:rPr lang="en-US" sz="3500" dirty="0" smtClean="0"/>
              <a:t>Students cannot take courses offered by the high school</a:t>
            </a:r>
          </a:p>
          <a:p>
            <a:r>
              <a:rPr lang="en-US" sz="3500" dirty="0" smtClean="0"/>
              <a:t>The school district must pays the cost of tuition, fees, and books</a:t>
            </a:r>
          </a:p>
          <a:p>
            <a:r>
              <a:rPr lang="en-US" sz="3500" dirty="0" smtClean="0"/>
              <a:t>Student must pay for post-secondary course comparable to course offered by the high school</a:t>
            </a:r>
          </a:p>
          <a:p>
            <a:r>
              <a:rPr lang="en-US" sz="3500" dirty="0" smtClean="0"/>
              <a:t>Transportation assistance is available for low-income students</a:t>
            </a:r>
          </a:p>
          <a:p>
            <a:r>
              <a:rPr lang="en-US" sz="3500" dirty="0" smtClean="0"/>
              <a:t>Private and homeschool school students are not eligible</a:t>
            </a:r>
          </a:p>
          <a:p>
            <a:r>
              <a:rPr lang="en-US" sz="3500" dirty="0" smtClean="0"/>
              <a:t>Private institutions participate in the dual enrollment program</a:t>
            </a:r>
          </a:p>
        </p:txBody>
      </p:sp>
      <p:grpSp>
        <p:nvGrpSpPr>
          <p:cNvPr id="4" name="Group 3"/>
          <p:cNvGrpSpPr/>
          <p:nvPr/>
        </p:nvGrpSpPr>
        <p:grpSpPr>
          <a:xfrm rot="16200000">
            <a:off x="6039202" y="2422641"/>
            <a:ext cx="5527441" cy="682155"/>
            <a:chOff x="882738" y="3000278"/>
            <a:chExt cx="6670441" cy="600267"/>
          </a:xfrm>
        </p:grpSpPr>
        <p:sp>
          <p:nvSpPr>
            <p:cNvPr id="5" name="Rectangle 4"/>
            <p:cNvSpPr/>
            <p:nvPr/>
          </p:nvSpPr>
          <p:spPr>
            <a:xfrm>
              <a:off x="882738" y="3000278"/>
              <a:ext cx="6670441" cy="600267"/>
            </a:xfrm>
            <a:prstGeom prst="rect">
              <a:avLst/>
            </a:prstGeom>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6" name="Rectangle 5"/>
            <p:cNvSpPr/>
            <p:nvPr/>
          </p:nvSpPr>
          <p:spPr>
            <a:xfrm>
              <a:off x="882738" y="3000278"/>
              <a:ext cx="6670441" cy="6002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Effective Practices</a:t>
              </a:r>
            </a:p>
          </p:txBody>
        </p:sp>
      </p:grpSp>
    </p:spTree>
    <p:extLst>
      <p:ext uri="{BB962C8B-B14F-4D97-AF65-F5344CB8AC3E}">
        <p14:creationId xmlns:p14="http://schemas.microsoft.com/office/powerpoint/2010/main" val="33141395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791200"/>
          </a:xfrm>
        </p:spPr>
        <p:txBody>
          <a:bodyPr>
            <a:normAutofit fontScale="92500" lnSpcReduction="20000"/>
          </a:bodyPr>
          <a:lstStyle/>
          <a:p>
            <a:pPr marL="0" indent="0">
              <a:buNone/>
            </a:pPr>
            <a:r>
              <a:rPr lang="en-US" b="1" dirty="0" smtClean="0"/>
              <a:t>Minnesota’s Postsecondary Enrollment Options: Established 1985;  7,471 participants</a:t>
            </a:r>
          </a:p>
          <a:p>
            <a:pPr marL="0" indent="0">
              <a:buNone/>
            </a:pPr>
            <a:endParaRPr lang="en-US" dirty="0" smtClean="0"/>
          </a:p>
          <a:p>
            <a:pPr marL="0" indent="0">
              <a:buNone/>
            </a:pPr>
            <a:r>
              <a:rPr lang="en-US" dirty="0" smtClean="0"/>
              <a:t>Key Similarities: </a:t>
            </a:r>
          </a:p>
          <a:p>
            <a:r>
              <a:rPr lang="en-US" dirty="0" smtClean="0"/>
              <a:t>11</a:t>
            </a:r>
            <a:r>
              <a:rPr lang="en-US" baseline="30000" dirty="0" smtClean="0"/>
              <a:t>th</a:t>
            </a:r>
            <a:r>
              <a:rPr lang="en-US" dirty="0" smtClean="0"/>
              <a:t> and 12</a:t>
            </a:r>
            <a:r>
              <a:rPr lang="en-US" baseline="30000" dirty="0" smtClean="0"/>
              <a:t>th</a:t>
            </a:r>
            <a:r>
              <a:rPr lang="en-US" dirty="0" smtClean="0"/>
              <a:t> graders are eligible</a:t>
            </a:r>
          </a:p>
          <a:p>
            <a:r>
              <a:rPr lang="en-US" dirty="0" smtClean="0"/>
              <a:t>Admissions policies established by postsecondary institutions</a:t>
            </a:r>
          </a:p>
          <a:p>
            <a:pPr lvl="1"/>
            <a:r>
              <a:rPr lang="en-US" dirty="0" smtClean="0"/>
              <a:t>Ex: </a:t>
            </a:r>
            <a:r>
              <a:rPr lang="en-US" dirty="0"/>
              <a:t>Rochester Community and Technical College: Juniors 3.0+ GPA, Seniors 2.5+ GPA</a:t>
            </a:r>
            <a:endParaRPr lang="en-US" sz="2400" dirty="0"/>
          </a:p>
          <a:p>
            <a:r>
              <a:rPr lang="en-US" dirty="0" smtClean="0"/>
              <a:t>School districts must participate</a:t>
            </a:r>
          </a:p>
          <a:p>
            <a:r>
              <a:rPr lang="en-US" dirty="0" smtClean="0"/>
              <a:t>State pays tuition and fees</a:t>
            </a:r>
          </a:p>
          <a:p>
            <a:r>
              <a:rPr lang="en-US" dirty="0" smtClean="0"/>
              <a:t>Students are responsible for their transportation and food cost</a:t>
            </a:r>
          </a:p>
          <a:p>
            <a:pPr marL="0" indent="0">
              <a:buNone/>
            </a:pPr>
            <a:endParaRPr lang="en-US" dirty="0" smtClean="0"/>
          </a:p>
          <a:p>
            <a:pPr marL="0" indent="0">
              <a:buNone/>
            </a:pPr>
            <a:r>
              <a:rPr lang="en-US" dirty="0" smtClean="0"/>
              <a:t>Key Differences</a:t>
            </a:r>
          </a:p>
          <a:p>
            <a:r>
              <a:rPr lang="en-US" dirty="0" smtClean="0"/>
              <a:t>The state pays the cost of books</a:t>
            </a:r>
          </a:p>
          <a:p>
            <a:r>
              <a:rPr lang="en-US" dirty="0" smtClean="0"/>
              <a:t>The state covers the cost of consumable supplies for the course</a:t>
            </a:r>
          </a:p>
          <a:p>
            <a:r>
              <a:rPr lang="en-US" dirty="0" smtClean="0"/>
              <a:t>Low-income students can qualify for mileage reimbursement</a:t>
            </a:r>
          </a:p>
          <a:p>
            <a:r>
              <a:rPr lang="en-US" dirty="0" smtClean="0"/>
              <a:t>State institutions are not allowed to charge mandatory fees or fees for placement test</a:t>
            </a:r>
            <a:endParaRPr lang="en-US" dirty="0"/>
          </a:p>
          <a:p>
            <a:endParaRPr lang="en-US" dirty="0"/>
          </a:p>
          <a:p>
            <a:endParaRPr lang="en-US" dirty="0" smtClean="0"/>
          </a:p>
        </p:txBody>
      </p:sp>
      <p:sp>
        <p:nvSpPr>
          <p:cNvPr id="5" name="Title 1"/>
          <p:cNvSpPr>
            <a:spLocks noGrp="1"/>
          </p:cNvSpPr>
          <p:nvPr>
            <p:ph type="title"/>
          </p:nvPr>
        </p:nvSpPr>
        <p:spPr>
          <a:xfrm>
            <a:off x="457200" y="274638"/>
            <a:ext cx="8229600" cy="639762"/>
          </a:xfrm>
        </p:spPr>
        <p:txBody>
          <a:bodyPr>
            <a:noAutofit/>
          </a:bodyPr>
          <a:lstStyle/>
          <a:p>
            <a:r>
              <a:rPr lang="en-US" sz="2800" b="1" dirty="0" smtClean="0"/>
              <a:t>How other states are addressing the issue of access. </a:t>
            </a:r>
            <a:endParaRPr lang="en-US" sz="2800" b="1" dirty="0"/>
          </a:p>
        </p:txBody>
      </p:sp>
      <p:grpSp>
        <p:nvGrpSpPr>
          <p:cNvPr id="4" name="Group 3"/>
          <p:cNvGrpSpPr/>
          <p:nvPr/>
        </p:nvGrpSpPr>
        <p:grpSpPr>
          <a:xfrm rot="16200000">
            <a:off x="6039202" y="2422641"/>
            <a:ext cx="5527441" cy="682155"/>
            <a:chOff x="882738" y="3000278"/>
            <a:chExt cx="6670441" cy="600267"/>
          </a:xfrm>
        </p:grpSpPr>
        <p:sp>
          <p:nvSpPr>
            <p:cNvPr id="6" name="Rectangle 5"/>
            <p:cNvSpPr/>
            <p:nvPr/>
          </p:nvSpPr>
          <p:spPr>
            <a:xfrm>
              <a:off x="882738" y="3000278"/>
              <a:ext cx="6670441" cy="600267"/>
            </a:xfrm>
            <a:prstGeom prst="rect">
              <a:avLst/>
            </a:prstGeom>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7" name="Rectangle 6"/>
            <p:cNvSpPr/>
            <p:nvPr/>
          </p:nvSpPr>
          <p:spPr>
            <a:xfrm>
              <a:off x="882738" y="3000278"/>
              <a:ext cx="6670441" cy="6002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Effective Practices</a:t>
              </a:r>
            </a:p>
          </p:txBody>
        </p:sp>
      </p:grpSp>
    </p:spTree>
    <p:extLst>
      <p:ext uri="{BB962C8B-B14F-4D97-AF65-F5344CB8AC3E}">
        <p14:creationId xmlns:p14="http://schemas.microsoft.com/office/powerpoint/2010/main" val="29821617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cap="all" dirty="0"/>
              <a:t>DUAL CREDIT WORKGROUP</a:t>
            </a:r>
            <a:br>
              <a:rPr lang="en-US" b="1" cap="all" dirty="0"/>
            </a:br>
            <a:endParaRPr lang="en-US" dirty="0"/>
          </a:p>
        </p:txBody>
      </p:sp>
      <p:sp>
        <p:nvSpPr>
          <p:cNvPr id="3" name="Content Placeholder 2"/>
          <p:cNvSpPr>
            <a:spLocks noGrp="1"/>
          </p:cNvSpPr>
          <p:nvPr>
            <p:ph idx="1"/>
          </p:nvPr>
        </p:nvSpPr>
        <p:spPr>
          <a:xfrm>
            <a:off x="457200" y="1066800"/>
            <a:ext cx="7620000" cy="4800600"/>
          </a:xfrm>
        </p:spPr>
        <p:txBody>
          <a:bodyPr>
            <a:normAutofit fontScale="85000" lnSpcReduction="20000"/>
          </a:bodyPr>
          <a:lstStyle/>
          <a:p>
            <a:pPr marL="114300" indent="0" fontAlgn="base">
              <a:buNone/>
            </a:pPr>
            <a:r>
              <a:rPr lang="en-US" b="1" dirty="0" smtClean="0"/>
              <a:t>Intended output</a:t>
            </a:r>
          </a:p>
          <a:p>
            <a:pPr marL="114300" indent="0" fontAlgn="base">
              <a:buNone/>
            </a:pPr>
            <a:endParaRPr lang="en-US" dirty="0"/>
          </a:p>
          <a:p>
            <a:pPr fontAlgn="base"/>
            <a:r>
              <a:rPr lang="en-US" sz="2800" dirty="0"/>
              <a:t>Recommend policy or legislative language to create a dual enrollment/dual credit system meeting the criteria described in the Roadmap:</a:t>
            </a:r>
          </a:p>
          <a:p>
            <a:pPr lvl="1" fontAlgn="base"/>
            <a:r>
              <a:rPr lang="en-US" sz="2600" dirty="0"/>
              <a:t>Provide clear information about each option in ways that empower high school students to choose the option best suited to their goals and schedules.</a:t>
            </a:r>
          </a:p>
          <a:p>
            <a:pPr lvl="1" fontAlgn="base"/>
            <a:r>
              <a:rPr lang="en-US" sz="2600" dirty="0"/>
              <a:t>Provide low-cost options for high school students and their families.</a:t>
            </a:r>
          </a:p>
          <a:p>
            <a:pPr lvl="1" fontAlgn="base"/>
            <a:r>
              <a:rPr lang="en-US" sz="2600" dirty="0"/>
              <a:t>Ensure adequate funding for high schools and postsecondary institutions to maintain high-quality options.</a:t>
            </a:r>
          </a:p>
          <a:p>
            <a:pPr lvl="1" fontAlgn="base"/>
            <a:r>
              <a:rPr lang="en-US" sz="2600" dirty="0"/>
              <a:t>Increase the availability of all options to more high school students.</a:t>
            </a:r>
          </a:p>
          <a:p>
            <a:pPr lvl="1" fontAlgn="base"/>
            <a:r>
              <a:rPr lang="en-US" sz="2600" dirty="0"/>
              <a:t>Streamline processes for obtaining postsecondary credit.</a:t>
            </a:r>
          </a:p>
          <a:p>
            <a:endParaRPr lang="en-US" dirty="0"/>
          </a:p>
        </p:txBody>
      </p:sp>
      <p:sp>
        <p:nvSpPr>
          <p:cNvPr id="4" name="Slide Number Placeholder 3"/>
          <p:cNvSpPr>
            <a:spLocks noGrp="1"/>
          </p:cNvSpPr>
          <p:nvPr>
            <p:ph type="sldNum" sz="quarter" idx="12"/>
          </p:nvPr>
        </p:nvSpPr>
        <p:spPr/>
        <p:txBody>
          <a:bodyPr/>
          <a:lstStyle/>
          <a:p>
            <a:fld id="{65701189-E0CE-4508-97C4-395A6AD446C7}" type="slidenum">
              <a:rPr lang="en-US" smtClean="0"/>
              <a:t>24</a:t>
            </a:fld>
            <a:endParaRPr lang="en-US"/>
          </a:p>
        </p:txBody>
      </p:sp>
      <p:grpSp>
        <p:nvGrpSpPr>
          <p:cNvPr id="5" name="Group 4"/>
          <p:cNvGrpSpPr/>
          <p:nvPr/>
        </p:nvGrpSpPr>
        <p:grpSpPr>
          <a:xfrm rot="16200000">
            <a:off x="6050912" y="2407287"/>
            <a:ext cx="5500375" cy="685800"/>
            <a:chOff x="452604" y="3900391"/>
            <a:chExt cx="7100575" cy="600267"/>
          </a:xfrm>
        </p:grpSpPr>
        <p:sp>
          <p:nvSpPr>
            <p:cNvPr id="6" name="Rectangle 5"/>
            <p:cNvSpPr/>
            <p:nvPr/>
          </p:nvSpPr>
          <p:spPr>
            <a:xfrm>
              <a:off x="452604" y="3900391"/>
              <a:ext cx="7100575" cy="600267"/>
            </a:xfrm>
            <a:prstGeom prst="rect">
              <a:avLst/>
            </a:prstGeom>
            <a:ln>
              <a:no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7" name="Rectangle 6"/>
            <p:cNvSpPr/>
            <p:nvPr/>
          </p:nvSpPr>
          <p:spPr>
            <a:xfrm>
              <a:off x="452604" y="3900391"/>
              <a:ext cx="7100575" cy="6002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Next Steps</a:t>
              </a:r>
            </a:p>
          </p:txBody>
        </p:sp>
      </p:grpSp>
    </p:spTree>
    <p:extLst>
      <p:ext uri="{BB962C8B-B14F-4D97-AF65-F5344CB8AC3E}">
        <p14:creationId xmlns:p14="http://schemas.microsoft.com/office/powerpoint/2010/main" val="913614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Dual Credit Workgroup (cont.)</a:t>
            </a:r>
            <a:endParaRPr lang="en-US" dirty="0"/>
          </a:p>
        </p:txBody>
      </p:sp>
      <p:sp>
        <p:nvSpPr>
          <p:cNvPr id="3" name="Content Placeholder 2"/>
          <p:cNvSpPr>
            <a:spLocks noGrp="1"/>
          </p:cNvSpPr>
          <p:nvPr>
            <p:ph idx="1"/>
          </p:nvPr>
        </p:nvSpPr>
        <p:spPr/>
        <p:txBody>
          <a:bodyPr/>
          <a:lstStyle/>
          <a:p>
            <a:pPr marL="114300" indent="0" fontAlgn="base">
              <a:buNone/>
            </a:pPr>
            <a:r>
              <a:rPr lang="en-US" b="1" dirty="0"/>
              <a:t>Intended </a:t>
            </a:r>
            <a:r>
              <a:rPr lang="en-US" b="1" dirty="0" smtClean="0"/>
              <a:t>outcomes</a:t>
            </a:r>
            <a:endParaRPr lang="en-US" dirty="0"/>
          </a:p>
          <a:p>
            <a:pPr fontAlgn="base"/>
            <a:r>
              <a:rPr lang="en-US" dirty="0"/>
              <a:t>Increase high school student enrollment in dual credit courses.</a:t>
            </a:r>
          </a:p>
          <a:p>
            <a:pPr fontAlgn="base"/>
            <a:r>
              <a:rPr lang="en-US" dirty="0"/>
              <a:t>Increase the amount of college credit awarded to high school students.</a:t>
            </a:r>
          </a:p>
          <a:p>
            <a:pPr fontAlgn="base"/>
            <a:r>
              <a:rPr lang="en-US" dirty="0"/>
              <a:t>Increase diversity in the student enrollment in dual credit courses to reflect local demographic</a:t>
            </a:r>
          </a:p>
          <a:p>
            <a:endParaRPr lang="en-US" dirty="0"/>
          </a:p>
        </p:txBody>
      </p:sp>
      <p:sp>
        <p:nvSpPr>
          <p:cNvPr id="4" name="Slide Number Placeholder 3"/>
          <p:cNvSpPr>
            <a:spLocks noGrp="1"/>
          </p:cNvSpPr>
          <p:nvPr>
            <p:ph type="sldNum" sz="quarter" idx="12"/>
          </p:nvPr>
        </p:nvSpPr>
        <p:spPr/>
        <p:txBody>
          <a:bodyPr/>
          <a:lstStyle/>
          <a:p>
            <a:fld id="{65701189-E0CE-4508-97C4-395A6AD446C7}" type="slidenum">
              <a:rPr lang="en-US" smtClean="0"/>
              <a:t>25</a:t>
            </a:fld>
            <a:endParaRPr lang="en-US"/>
          </a:p>
        </p:txBody>
      </p:sp>
    </p:spTree>
    <p:extLst>
      <p:ext uri="{BB962C8B-B14F-4D97-AF65-F5344CB8AC3E}">
        <p14:creationId xmlns:p14="http://schemas.microsoft.com/office/powerpoint/2010/main" val="13107250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Proposed</a:t>
            </a:r>
            <a:r>
              <a:rPr lang="en-US" dirty="0" smtClean="0"/>
              <a:t> Policy Changes</a:t>
            </a:r>
            <a:endParaRPr lang="en-US" dirty="0"/>
          </a:p>
        </p:txBody>
      </p:sp>
      <p:sp>
        <p:nvSpPr>
          <p:cNvPr id="3" name="Content Placeholder 2"/>
          <p:cNvSpPr>
            <a:spLocks noGrp="1"/>
          </p:cNvSpPr>
          <p:nvPr>
            <p:ph idx="1"/>
          </p:nvPr>
        </p:nvSpPr>
        <p:spPr/>
        <p:txBody>
          <a:bodyPr/>
          <a:lstStyle/>
          <a:p>
            <a:pPr marL="114300" indent="0">
              <a:buNone/>
            </a:pPr>
            <a:r>
              <a:rPr lang="en-US" dirty="0"/>
              <a:t>28A.150 </a:t>
            </a:r>
          </a:p>
          <a:p>
            <a:r>
              <a:rPr lang="en-US" dirty="0"/>
              <a:t>BEA </a:t>
            </a:r>
            <a:r>
              <a:rPr lang="en-US" dirty="0" smtClean="0"/>
              <a:t>enhancement. </a:t>
            </a:r>
          </a:p>
          <a:p>
            <a:r>
              <a:rPr lang="en-US" dirty="0" smtClean="0"/>
              <a:t>High school </a:t>
            </a:r>
            <a:r>
              <a:rPr lang="en-US" dirty="0"/>
              <a:t>retains 1.0</a:t>
            </a:r>
          </a:p>
          <a:p>
            <a:pPr lvl="0"/>
            <a:r>
              <a:rPr lang="en-US" dirty="0" smtClean="0"/>
              <a:t>Adds .3 to </a:t>
            </a:r>
            <a:r>
              <a:rPr lang="en-US" dirty="0"/>
              <a:t>provide funding to the </a:t>
            </a:r>
            <a:r>
              <a:rPr lang="en-US" dirty="0" smtClean="0"/>
              <a:t>college, </a:t>
            </a:r>
            <a:r>
              <a:rPr lang="en-US" dirty="0"/>
              <a:t>of approximately the current tuition of $350 per student, per course, being paid by students for </a:t>
            </a:r>
            <a:r>
              <a:rPr lang="en-US" dirty="0" smtClean="0"/>
              <a:t>College in the High School.</a:t>
            </a:r>
          </a:p>
          <a:p>
            <a:pPr marL="114300" indent="0">
              <a:buNone/>
            </a:pPr>
            <a:r>
              <a:rPr lang="en-US" dirty="0"/>
              <a:t>28A.600</a:t>
            </a:r>
          </a:p>
          <a:p>
            <a:pPr lvl="0"/>
            <a:r>
              <a:rPr lang="en-US" dirty="0" smtClean="0"/>
              <a:t>College in the High School </a:t>
            </a:r>
            <a:r>
              <a:rPr lang="en-US" dirty="0"/>
              <a:t>defined: dual credit, on a HS campus or HS environment, includes both academic and </a:t>
            </a:r>
            <a:r>
              <a:rPr lang="en-US" dirty="0" smtClean="0"/>
              <a:t>career and technical courses (formerly known as Tech Prep).</a:t>
            </a:r>
            <a:endParaRPr lang="en-US" dirty="0"/>
          </a:p>
          <a:p>
            <a:pPr marL="114300" lvl="0" indent="0">
              <a:buNone/>
            </a:pPr>
            <a:r>
              <a:rPr lang="en-US" dirty="0" smtClean="0"/>
              <a:t> </a:t>
            </a:r>
            <a:endParaRPr lang="en-US" dirty="0"/>
          </a:p>
          <a:p>
            <a:endParaRPr lang="en-US" dirty="0"/>
          </a:p>
        </p:txBody>
      </p:sp>
      <p:sp>
        <p:nvSpPr>
          <p:cNvPr id="4" name="Slide Number Placeholder 3"/>
          <p:cNvSpPr>
            <a:spLocks noGrp="1"/>
          </p:cNvSpPr>
          <p:nvPr>
            <p:ph type="sldNum" sz="quarter" idx="12"/>
          </p:nvPr>
        </p:nvSpPr>
        <p:spPr/>
        <p:txBody>
          <a:bodyPr/>
          <a:lstStyle/>
          <a:p>
            <a:fld id="{65701189-E0CE-4508-97C4-395A6AD446C7}" type="slidenum">
              <a:rPr lang="en-US" smtClean="0"/>
              <a:t>26</a:t>
            </a:fld>
            <a:endParaRPr lang="en-US"/>
          </a:p>
        </p:txBody>
      </p:sp>
    </p:spTree>
    <p:extLst>
      <p:ext uri="{BB962C8B-B14F-4D97-AF65-F5344CB8AC3E}">
        <p14:creationId xmlns:p14="http://schemas.microsoft.com/office/powerpoint/2010/main" val="33766914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Proposed</a:t>
            </a:r>
            <a:r>
              <a:rPr lang="en-US" dirty="0"/>
              <a:t> Policy </a:t>
            </a:r>
            <a:r>
              <a:rPr lang="en-US" dirty="0" smtClean="0"/>
              <a:t>Changes (cont.)</a:t>
            </a:r>
            <a:endParaRPr lang="en-US" dirty="0"/>
          </a:p>
        </p:txBody>
      </p:sp>
      <p:sp>
        <p:nvSpPr>
          <p:cNvPr id="3" name="Content Placeholder 2"/>
          <p:cNvSpPr>
            <a:spLocks noGrp="1"/>
          </p:cNvSpPr>
          <p:nvPr>
            <p:ph idx="1"/>
          </p:nvPr>
        </p:nvSpPr>
        <p:spPr/>
        <p:txBody>
          <a:bodyPr/>
          <a:lstStyle/>
          <a:p>
            <a:pPr marL="114300" indent="0">
              <a:buNone/>
            </a:pPr>
            <a:r>
              <a:rPr lang="en-US" dirty="0"/>
              <a:t>28A.320.196</a:t>
            </a:r>
          </a:p>
          <a:p>
            <a:pPr lvl="0"/>
            <a:r>
              <a:rPr lang="en-US" dirty="0"/>
              <a:t>Academic acceleration incentive fund: may include RS transportation and </a:t>
            </a:r>
            <a:r>
              <a:rPr lang="en-US" dirty="0" smtClean="0"/>
              <a:t>books. </a:t>
            </a:r>
          </a:p>
          <a:p>
            <a:pPr marL="114300" indent="0">
              <a:buNone/>
            </a:pPr>
            <a:r>
              <a:rPr lang="en-US" dirty="0"/>
              <a:t>28A.600.290 </a:t>
            </a:r>
          </a:p>
          <a:p>
            <a:pPr lvl="0"/>
            <a:r>
              <a:rPr lang="en-US" dirty="0"/>
              <a:t>Adds WSAC to list </a:t>
            </a:r>
            <a:r>
              <a:rPr lang="en-US" dirty="0" smtClean="0"/>
              <a:t>of agencies to develop </a:t>
            </a:r>
            <a:r>
              <a:rPr lang="en-US" dirty="0"/>
              <a:t>rules. </a:t>
            </a:r>
          </a:p>
          <a:p>
            <a:pPr lvl="0"/>
            <a:r>
              <a:rPr lang="en-US" dirty="0"/>
              <a:t>Adds ICW institutions to be consulted during rules development.</a:t>
            </a:r>
          </a:p>
          <a:p>
            <a:pPr lvl="0"/>
            <a:r>
              <a:rPr lang="en-US" dirty="0"/>
              <a:t>OSPI shall adopt the rules.</a:t>
            </a:r>
          </a:p>
          <a:p>
            <a:pPr lvl="0"/>
            <a:r>
              <a:rPr lang="en-US" dirty="0"/>
              <a:t>CHS open to 9 – 12 graders (previously 11 – 12 only)</a:t>
            </a:r>
          </a:p>
          <a:p>
            <a:pPr lvl="0"/>
            <a:r>
              <a:rPr lang="en-US" dirty="0"/>
              <a:t>Dual credit </a:t>
            </a:r>
            <a:r>
              <a:rPr lang="en-US" dirty="0" smtClean="0"/>
              <a:t>info </a:t>
            </a:r>
            <a:r>
              <a:rPr lang="en-US" dirty="0"/>
              <a:t>must be provided beginning at 8</a:t>
            </a:r>
            <a:r>
              <a:rPr lang="en-US" baseline="30000" dirty="0"/>
              <a:t>th</a:t>
            </a:r>
            <a:r>
              <a:rPr lang="en-US" dirty="0"/>
              <a:t> grade.</a:t>
            </a:r>
          </a:p>
          <a:p>
            <a:pPr lvl="0"/>
            <a:r>
              <a:rPr lang="en-US" dirty="0"/>
              <a:t>RS defined: only occurs at college or university  (or college environment</a:t>
            </a:r>
            <a:r>
              <a:rPr lang="en-US" dirty="0" smtClean="0"/>
              <a:t>) </a:t>
            </a:r>
            <a:endParaRPr lang="en-US" dirty="0"/>
          </a:p>
          <a:p>
            <a:pPr marL="114300" lvl="0" indent="0">
              <a:buNone/>
            </a:pPr>
            <a:endParaRPr lang="en-US" dirty="0"/>
          </a:p>
          <a:p>
            <a:endParaRPr lang="en-US" dirty="0"/>
          </a:p>
        </p:txBody>
      </p:sp>
      <p:sp>
        <p:nvSpPr>
          <p:cNvPr id="4" name="Slide Number Placeholder 3"/>
          <p:cNvSpPr>
            <a:spLocks noGrp="1"/>
          </p:cNvSpPr>
          <p:nvPr>
            <p:ph type="sldNum" sz="quarter" idx="12"/>
          </p:nvPr>
        </p:nvSpPr>
        <p:spPr/>
        <p:txBody>
          <a:bodyPr/>
          <a:lstStyle/>
          <a:p>
            <a:fld id="{65701189-E0CE-4508-97C4-395A6AD446C7}" type="slidenum">
              <a:rPr lang="en-US" smtClean="0"/>
              <a:t>27</a:t>
            </a:fld>
            <a:endParaRPr lang="en-US"/>
          </a:p>
        </p:txBody>
      </p:sp>
    </p:spTree>
    <p:extLst>
      <p:ext uri="{BB962C8B-B14F-4D97-AF65-F5344CB8AC3E}">
        <p14:creationId xmlns:p14="http://schemas.microsoft.com/office/powerpoint/2010/main" val="22934135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Proposed</a:t>
            </a:r>
            <a:r>
              <a:rPr lang="en-US" dirty="0"/>
              <a:t> Policy Changes (cont.)</a:t>
            </a:r>
          </a:p>
        </p:txBody>
      </p:sp>
      <p:sp>
        <p:nvSpPr>
          <p:cNvPr id="3" name="Content Placeholder 2"/>
          <p:cNvSpPr>
            <a:spLocks noGrp="1"/>
          </p:cNvSpPr>
          <p:nvPr>
            <p:ph idx="1"/>
          </p:nvPr>
        </p:nvSpPr>
        <p:spPr/>
        <p:txBody>
          <a:bodyPr/>
          <a:lstStyle/>
          <a:p>
            <a:pPr marL="114300" indent="0">
              <a:buNone/>
            </a:pPr>
            <a:r>
              <a:rPr lang="en-US" dirty="0"/>
              <a:t>28B.77</a:t>
            </a:r>
          </a:p>
          <a:p>
            <a:pPr lvl="0"/>
            <a:r>
              <a:rPr lang="en-US" dirty="0" smtClean="0"/>
              <a:t>December 2015 report </a:t>
            </a:r>
            <a:r>
              <a:rPr lang="en-US" dirty="0"/>
              <a:t>to </a:t>
            </a:r>
            <a:r>
              <a:rPr lang="en-US" dirty="0" smtClean="0"/>
              <a:t>the legislature</a:t>
            </a:r>
            <a:r>
              <a:rPr lang="en-US" dirty="0"/>
              <a:t>.</a:t>
            </a:r>
            <a:r>
              <a:rPr lang="en-US" dirty="0" smtClean="0"/>
              <a:t> </a:t>
            </a:r>
          </a:p>
          <a:p>
            <a:pPr lvl="1"/>
            <a:r>
              <a:rPr lang="en-US" dirty="0" smtClean="0"/>
              <a:t>WSAC </a:t>
            </a:r>
            <a:r>
              <a:rPr lang="en-US" dirty="0"/>
              <a:t>reports additional </a:t>
            </a:r>
            <a:r>
              <a:rPr lang="en-US" dirty="0" smtClean="0"/>
              <a:t>recommendations on </a:t>
            </a:r>
            <a:r>
              <a:rPr lang="en-US" dirty="0"/>
              <a:t>RS and AP/IB/Cambridge, </a:t>
            </a:r>
            <a:r>
              <a:rPr lang="en-US" dirty="0" smtClean="0"/>
              <a:t>with a focus on reducing barriers to low </a:t>
            </a:r>
            <a:r>
              <a:rPr lang="en-US" dirty="0"/>
              <a:t>income and minority student </a:t>
            </a:r>
            <a:r>
              <a:rPr lang="en-US" dirty="0" smtClean="0"/>
              <a:t>participation. </a:t>
            </a:r>
          </a:p>
          <a:p>
            <a:pPr lvl="0"/>
            <a:endParaRPr lang="en-US" dirty="0"/>
          </a:p>
          <a:p>
            <a:r>
              <a:rPr lang="en-US" dirty="0" smtClean="0"/>
              <a:t>Reporting requirement expires on </a:t>
            </a:r>
            <a:r>
              <a:rPr lang="en-US" dirty="0"/>
              <a:t>January 1, 2016. </a:t>
            </a:r>
            <a:r>
              <a:rPr lang="en-US" dirty="0" smtClean="0"/>
              <a:t>(No </a:t>
            </a:r>
            <a:r>
              <a:rPr lang="en-US" dirty="0"/>
              <a:t>ongoing reports</a:t>
            </a:r>
            <a:r>
              <a:rPr lang="en-US" dirty="0" smtClean="0"/>
              <a:t>.)</a:t>
            </a:r>
          </a:p>
          <a:p>
            <a:endParaRPr lang="en-US" dirty="0"/>
          </a:p>
          <a:p>
            <a:pPr lvl="0"/>
            <a:r>
              <a:rPr lang="en-US" dirty="0"/>
              <a:t>Null and void section. </a:t>
            </a:r>
            <a:r>
              <a:rPr lang="en-US" dirty="0" smtClean="0"/>
              <a:t>Without the enhanced funding, eliminating tuition in CHS will not work.</a:t>
            </a:r>
            <a:endParaRPr lang="en-US" dirty="0"/>
          </a:p>
          <a:p>
            <a:endParaRPr lang="en-US" dirty="0" smtClean="0"/>
          </a:p>
          <a:p>
            <a:endParaRPr lang="en-US" dirty="0" smtClean="0"/>
          </a:p>
          <a:p>
            <a:endParaRPr lang="en-US" dirty="0"/>
          </a:p>
          <a:p>
            <a:endParaRPr lang="en-US" dirty="0"/>
          </a:p>
        </p:txBody>
      </p:sp>
      <p:sp>
        <p:nvSpPr>
          <p:cNvPr id="4" name="Slide Number Placeholder 3"/>
          <p:cNvSpPr>
            <a:spLocks noGrp="1"/>
          </p:cNvSpPr>
          <p:nvPr>
            <p:ph type="sldNum" sz="quarter" idx="12"/>
          </p:nvPr>
        </p:nvSpPr>
        <p:spPr/>
        <p:txBody>
          <a:bodyPr/>
          <a:lstStyle/>
          <a:p>
            <a:fld id="{65701189-E0CE-4508-97C4-395A6AD446C7}" type="slidenum">
              <a:rPr lang="en-US" smtClean="0"/>
              <a:t>28</a:t>
            </a:fld>
            <a:endParaRPr lang="en-US"/>
          </a:p>
        </p:txBody>
      </p:sp>
    </p:spTree>
    <p:extLst>
      <p:ext uri="{BB962C8B-B14F-4D97-AF65-F5344CB8AC3E}">
        <p14:creationId xmlns:p14="http://schemas.microsoft.com/office/powerpoint/2010/main" val="33791754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a:t>
            </a:r>
            <a:endParaRPr lang="en-US" dirty="0"/>
          </a:p>
        </p:txBody>
      </p:sp>
      <p:sp>
        <p:nvSpPr>
          <p:cNvPr id="3" name="Content Placeholder 2"/>
          <p:cNvSpPr>
            <a:spLocks noGrp="1"/>
          </p:cNvSpPr>
          <p:nvPr>
            <p:ph idx="1"/>
          </p:nvPr>
        </p:nvSpPr>
        <p:spPr/>
        <p:txBody>
          <a:bodyPr/>
          <a:lstStyle/>
          <a:p>
            <a:r>
              <a:rPr lang="en-US" b="1" dirty="0" smtClean="0"/>
              <a:t>WSAC Council members vote </a:t>
            </a:r>
            <a:r>
              <a:rPr lang="en-US" dirty="0" smtClean="0"/>
              <a:t>on moving legislation forward</a:t>
            </a:r>
          </a:p>
          <a:p>
            <a:pPr lvl="1"/>
            <a:r>
              <a:rPr lang="en-US" b="1" dirty="0" smtClean="0"/>
              <a:t>October 8</a:t>
            </a:r>
            <a:r>
              <a:rPr lang="en-US" b="1" baseline="30000" dirty="0" smtClean="0"/>
              <a:t>th</a:t>
            </a:r>
            <a:r>
              <a:rPr lang="en-US" b="1" dirty="0" smtClean="0"/>
              <a:t>, at Pacific Lutheran University</a:t>
            </a:r>
          </a:p>
          <a:p>
            <a:pPr lvl="1"/>
            <a:r>
              <a:rPr lang="en-US" dirty="0" smtClean="0"/>
              <a:t>Public meeting, you are welcome to attend</a:t>
            </a:r>
          </a:p>
          <a:p>
            <a:pPr lvl="1"/>
            <a:r>
              <a:rPr lang="en-US"/>
              <a:t>Meeting materials: </a:t>
            </a:r>
            <a:r>
              <a:rPr lang="en-US">
                <a:hlinkClick r:id="rId2"/>
              </a:rPr>
              <a:t>http://</a:t>
            </a:r>
            <a:r>
              <a:rPr lang="en-US" smtClean="0">
                <a:hlinkClick r:id="rId2"/>
              </a:rPr>
              <a:t>www.wsac.wa.gov/2014-meetings</a:t>
            </a:r>
            <a:r>
              <a:rPr lang="en-US" smtClean="0"/>
              <a:t> </a:t>
            </a:r>
            <a:endParaRPr lang="en-US" dirty="0" smtClean="0"/>
          </a:p>
          <a:p>
            <a:endParaRPr lang="en-US" dirty="0"/>
          </a:p>
          <a:p>
            <a:r>
              <a:rPr lang="en-US" b="1" dirty="0" smtClean="0"/>
              <a:t>Dual Credit workgroup </a:t>
            </a:r>
          </a:p>
          <a:p>
            <a:pPr lvl="1"/>
            <a:r>
              <a:rPr lang="en-US" dirty="0" smtClean="0"/>
              <a:t>met on Friday, September 26</a:t>
            </a:r>
          </a:p>
          <a:p>
            <a:pPr marL="411480" lvl="1" indent="0">
              <a:buNone/>
            </a:pPr>
            <a:r>
              <a:rPr lang="en-US" dirty="0" smtClean="0"/>
              <a:t>The workgroup will continue to meet through the summer/early fall of 2015, and will then make recommendations to the Council on any further policy changes needed.</a:t>
            </a:r>
          </a:p>
          <a:p>
            <a:pPr lvl="1"/>
            <a:r>
              <a:rPr lang="en-US" dirty="0" smtClean="0"/>
              <a:t>You are welcome to attend, or stay updated through the workgroup wiki: </a:t>
            </a:r>
            <a:r>
              <a:rPr lang="en-US" dirty="0" smtClean="0">
                <a:hlinkClick r:id="rId3"/>
              </a:rPr>
              <a:t>www.wa-dualcredit.wikispaces.com</a:t>
            </a:r>
            <a:r>
              <a:rPr lang="en-US" dirty="0" smtClean="0"/>
              <a:t> </a:t>
            </a:r>
          </a:p>
          <a:p>
            <a:pPr marL="114300" indent="0">
              <a:buNone/>
            </a:pPr>
            <a:endParaRPr lang="en-US" dirty="0"/>
          </a:p>
        </p:txBody>
      </p:sp>
      <p:sp>
        <p:nvSpPr>
          <p:cNvPr id="4" name="Slide Number Placeholder 3"/>
          <p:cNvSpPr>
            <a:spLocks noGrp="1"/>
          </p:cNvSpPr>
          <p:nvPr>
            <p:ph type="sldNum" sz="quarter" idx="12"/>
          </p:nvPr>
        </p:nvSpPr>
        <p:spPr/>
        <p:txBody>
          <a:bodyPr/>
          <a:lstStyle/>
          <a:p>
            <a:fld id="{65701189-E0CE-4508-97C4-395A6AD446C7}" type="slidenum">
              <a:rPr lang="en-US" smtClean="0"/>
              <a:t>29</a:t>
            </a:fld>
            <a:endParaRPr lang="en-US"/>
          </a:p>
        </p:txBody>
      </p:sp>
    </p:spTree>
    <p:extLst>
      <p:ext uri="{BB962C8B-B14F-4D97-AF65-F5344CB8AC3E}">
        <p14:creationId xmlns:p14="http://schemas.microsoft.com/office/powerpoint/2010/main" val="33962908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18928"/>
            <a:ext cx="7620000" cy="798710"/>
          </a:xfrm>
        </p:spPr>
        <p:txBody>
          <a:bodyPr/>
          <a:lstStyle/>
          <a:p>
            <a:r>
              <a:rPr lang="en-US" sz="2800" dirty="0" smtClean="0"/>
              <a:t>The Washington Student Achievement Council</a:t>
            </a:r>
            <a:endParaRPr lang="en-US" sz="2800" dirty="0"/>
          </a:p>
        </p:txBody>
      </p:sp>
      <p:sp>
        <p:nvSpPr>
          <p:cNvPr id="4" name="Slide Number Placeholder 3"/>
          <p:cNvSpPr>
            <a:spLocks noGrp="1"/>
          </p:cNvSpPr>
          <p:nvPr>
            <p:ph type="sldNum" sz="quarter" idx="12"/>
          </p:nvPr>
        </p:nvSpPr>
        <p:spPr/>
        <p:txBody>
          <a:bodyPr/>
          <a:lstStyle/>
          <a:p>
            <a:fld id="{7BC788B8-155F-47C5-A58D-D125D9A0E8DB}" type="slidenum">
              <a:rPr lang="en-US" smtClean="0"/>
              <a:pPr/>
              <a:t>3</a:t>
            </a:fld>
            <a:endParaRPr lang="en-US"/>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8566194"/>
              </p:ext>
            </p:extLst>
          </p:nvPr>
        </p:nvGraphicFramePr>
        <p:xfrm>
          <a:off x="457200" y="1600200"/>
          <a:ext cx="76200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914400" y="3581400"/>
            <a:ext cx="6858000" cy="2862322"/>
          </a:xfrm>
          <a:prstGeom prst="rect">
            <a:avLst/>
          </a:prstGeom>
          <a:noFill/>
        </p:spPr>
        <p:txBody>
          <a:bodyPr wrap="square" rtlCol="0">
            <a:spAutoFit/>
          </a:bodyPr>
          <a:lstStyle/>
          <a:p>
            <a:pPr fontAlgn="base"/>
            <a:r>
              <a:rPr lang="en-US" dirty="0"/>
              <a:t>We advance educational opportunities and attainment in Washington. </a:t>
            </a:r>
            <a:r>
              <a:rPr lang="en-US" dirty="0" smtClean="0"/>
              <a:t>In </a:t>
            </a:r>
            <a:r>
              <a:rPr lang="en-US" dirty="0"/>
              <a:t>pursuit of our mission, the Washington Student Achievement Council:</a:t>
            </a:r>
          </a:p>
          <a:p>
            <a:pPr marL="285750" indent="-285750" fontAlgn="base">
              <a:buFont typeface="Arial" panose="020B0604020202020204" pitchFamily="34" charset="0"/>
              <a:buChar char="•"/>
            </a:pPr>
            <a:r>
              <a:rPr lang="en-US" dirty="0"/>
              <a:t>Leads statewide strategic planning to improve educational coordination and transitions.</a:t>
            </a:r>
          </a:p>
          <a:p>
            <a:pPr marL="285750" indent="-285750" fontAlgn="base">
              <a:buFont typeface="Arial" panose="020B0604020202020204" pitchFamily="34" charset="0"/>
              <a:buChar char="•"/>
            </a:pPr>
            <a:r>
              <a:rPr lang="en-US" dirty="0"/>
              <a:t>Supports Washingtonians through the administration of financial aid, a college savings plan, and support services.</a:t>
            </a:r>
          </a:p>
          <a:p>
            <a:pPr marL="285750" indent="-285750" fontAlgn="base">
              <a:buFont typeface="Arial" panose="020B0604020202020204" pitchFamily="34" charset="0"/>
              <a:buChar char="•"/>
            </a:pPr>
            <a:r>
              <a:rPr lang="en-US" dirty="0"/>
              <a:t>Advocates for the economic, social, and civic benefits of postsecondary education</a:t>
            </a:r>
            <a:r>
              <a:rPr lang="en-US" dirty="0" smtClean="0"/>
              <a:t>.</a:t>
            </a:r>
            <a:r>
              <a:rPr lang="en-US" b="1" dirty="0"/>
              <a:t> </a:t>
            </a:r>
            <a:endParaRPr lang="en-US" dirty="0"/>
          </a:p>
          <a:p>
            <a:endParaRPr lang="en-US" dirty="0"/>
          </a:p>
        </p:txBody>
      </p:sp>
      <p:grpSp>
        <p:nvGrpSpPr>
          <p:cNvPr id="7" name="Group 6"/>
          <p:cNvGrpSpPr/>
          <p:nvPr/>
        </p:nvGrpSpPr>
        <p:grpSpPr>
          <a:xfrm rot="16200000">
            <a:off x="6057900" y="2400300"/>
            <a:ext cx="5486400" cy="685800"/>
            <a:chOff x="452604" y="299941"/>
            <a:chExt cx="7100575" cy="600267"/>
          </a:xfrm>
        </p:grpSpPr>
        <p:sp>
          <p:nvSpPr>
            <p:cNvPr id="8" name="Rectangle 7"/>
            <p:cNvSpPr/>
            <p:nvPr/>
          </p:nvSpPr>
          <p:spPr>
            <a:xfrm>
              <a:off x="452604" y="299941"/>
              <a:ext cx="7100575" cy="600267"/>
            </a:xfrm>
            <a:prstGeom prst="rect">
              <a:avLst/>
            </a:prstGeom>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9" name="Rectangle 8"/>
            <p:cNvSpPr/>
            <p:nvPr/>
          </p:nvSpPr>
          <p:spPr>
            <a:xfrm>
              <a:off x="452604" y="299941"/>
              <a:ext cx="7100575" cy="6002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Overview and Goals</a:t>
              </a:r>
              <a:endParaRPr lang="en-US" sz="3100" kern="1200" dirty="0"/>
            </a:p>
          </p:txBody>
        </p:sp>
      </p:grpSp>
    </p:spTree>
    <p:extLst>
      <p:ext uri="{BB962C8B-B14F-4D97-AF65-F5344CB8AC3E}">
        <p14:creationId xmlns:p14="http://schemas.microsoft.com/office/powerpoint/2010/main" val="34154747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Continue the Conversation</a:t>
            </a:r>
            <a:endParaRPr lang="en-US" dirty="0"/>
          </a:p>
        </p:txBody>
      </p:sp>
      <p:sp>
        <p:nvSpPr>
          <p:cNvPr id="3" name="Content Placeholder 2"/>
          <p:cNvSpPr>
            <a:spLocks noGrp="1"/>
          </p:cNvSpPr>
          <p:nvPr>
            <p:ph idx="1"/>
          </p:nvPr>
        </p:nvSpPr>
        <p:spPr>
          <a:xfrm>
            <a:off x="457200" y="1295400"/>
            <a:ext cx="7620000" cy="4686300"/>
          </a:xfrm>
        </p:spPr>
        <p:txBody>
          <a:bodyPr anchor="ctr">
            <a:normAutofit/>
          </a:bodyPr>
          <a:lstStyle/>
          <a:p>
            <a:pPr marL="114300" indent="0" algn="ctr">
              <a:buNone/>
            </a:pPr>
            <a:endParaRPr lang="en-US" sz="2800" b="1" dirty="0" smtClean="0"/>
          </a:p>
          <a:p>
            <a:pPr marL="114300" indent="0" algn="ctr">
              <a:buNone/>
            </a:pPr>
            <a:r>
              <a:rPr lang="en-US" sz="2800" b="1" dirty="0" smtClean="0"/>
              <a:t>Noreen Light</a:t>
            </a:r>
          </a:p>
          <a:p>
            <a:pPr marL="114300" indent="0" algn="ctr">
              <a:buNone/>
            </a:pPr>
            <a:r>
              <a:rPr lang="en-US" sz="2800" dirty="0" smtClean="0"/>
              <a:t>Associate Director, Academic Affairs and Policy</a:t>
            </a:r>
          </a:p>
          <a:p>
            <a:pPr marL="114300" indent="0" algn="ctr">
              <a:buNone/>
            </a:pPr>
            <a:r>
              <a:rPr lang="en-US" sz="2800" dirty="0" smtClean="0">
                <a:hlinkClick r:id="rId2"/>
              </a:rPr>
              <a:t>NoreenL@wsac.wa.gov</a:t>
            </a:r>
            <a:r>
              <a:rPr lang="en-US" sz="2800" dirty="0" smtClean="0"/>
              <a:t> </a:t>
            </a:r>
          </a:p>
          <a:p>
            <a:pPr marL="114300" indent="0" algn="ctr">
              <a:buNone/>
            </a:pPr>
            <a:endParaRPr lang="en-US" sz="2800" dirty="0" smtClean="0"/>
          </a:p>
          <a:p>
            <a:pPr marL="114300" indent="0" algn="ctr">
              <a:buNone/>
            </a:pPr>
            <a:r>
              <a:rPr lang="en-US" sz="2800" dirty="0" smtClean="0"/>
              <a:t>Washington Student Achievement Council </a:t>
            </a:r>
            <a:r>
              <a:rPr lang="en-US" sz="2800" dirty="0" smtClean="0">
                <a:hlinkClick r:id="rId3"/>
              </a:rPr>
              <a:t>www.wsac.wa.gov</a:t>
            </a:r>
            <a:endParaRPr lang="en-US" sz="2800" dirty="0" smtClean="0"/>
          </a:p>
          <a:p>
            <a:pPr marL="114300" indent="0" algn="ctr">
              <a:buNone/>
            </a:pPr>
            <a:r>
              <a:rPr lang="en-US" sz="2800" dirty="0" smtClean="0"/>
              <a:t>Dual Credit Workgroup</a:t>
            </a:r>
          </a:p>
          <a:p>
            <a:pPr marL="114300" indent="0" algn="ctr">
              <a:buNone/>
            </a:pPr>
            <a:r>
              <a:rPr lang="en-US" sz="2800" dirty="0" smtClean="0">
                <a:hlinkClick r:id="rId4"/>
              </a:rPr>
              <a:t>www.wa-dualcredit.wikispaces.com</a:t>
            </a:r>
            <a:r>
              <a:rPr lang="en-US" sz="2800" dirty="0" smtClean="0"/>
              <a:t> </a:t>
            </a:r>
            <a:endParaRPr lang="en-US" sz="2800" dirty="0"/>
          </a:p>
          <a:p>
            <a:pPr marL="114300" indent="0" algn="ctr">
              <a:buNone/>
            </a:pPr>
            <a:endParaRPr lang="en-US" sz="2800" dirty="0" smtClean="0"/>
          </a:p>
        </p:txBody>
      </p:sp>
      <p:sp>
        <p:nvSpPr>
          <p:cNvPr id="4" name="Slide Number Placeholder 3"/>
          <p:cNvSpPr>
            <a:spLocks noGrp="1"/>
          </p:cNvSpPr>
          <p:nvPr>
            <p:ph type="sldNum" sz="quarter" idx="12"/>
          </p:nvPr>
        </p:nvSpPr>
        <p:spPr/>
        <p:txBody>
          <a:bodyPr/>
          <a:lstStyle/>
          <a:p>
            <a:fld id="{7BC788B8-155F-47C5-A58D-D125D9A0E8DB}" type="slidenum">
              <a:rPr lang="en-US" smtClean="0"/>
              <a:pPr/>
              <a:t>30</a:t>
            </a:fld>
            <a:endParaRPr lang="en-US"/>
          </a:p>
        </p:txBody>
      </p:sp>
      <p:sp>
        <p:nvSpPr>
          <p:cNvPr id="5" name="Content Placeholder 2"/>
          <p:cNvSpPr txBox="1">
            <a:spLocks/>
          </p:cNvSpPr>
          <p:nvPr/>
        </p:nvSpPr>
        <p:spPr>
          <a:xfrm>
            <a:off x="457200" y="5257800"/>
            <a:ext cx="7620000" cy="1447800"/>
          </a:xfrm>
          <a:prstGeom prst="rect">
            <a:avLst/>
          </a:prstGeom>
        </p:spPr>
        <p:txBody>
          <a:bodyPr vert="horz" lIns="91440" tIns="45720" rIns="91440" bIns="45720" rtlCol="0" anchor="ctr">
            <a:normAutofit/>
          </a:bodyPr>
          <a:lst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lgn="ctr">
              <a:spcBef>
                <a:spcPts val="0"/>
              </a:spcBef>
              <a:buFont typeface="Arial" pitchFamily="34" charset="0"/>
              <a:buNone/>
            </a:pPr>
            <a:endParaRPr lang="en-US" sz="2800" dirty="0"/>
          </a:p>
        </p:txBody>
      </p:sp>
    </p:spTree>
    <p:extLst>
      <p:ext uri="{BB962C8B-B14F-4D97-AF65-F5344CB8AC3E}">
        <p14:creationId xmlns:p14="http://schemas.microsoft.com/office/powerpoint/2010/main" val="10916546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232174636"/>
              </p:ext>
            </p:extLst>
          </p:nvPr>
        </p:nvGraphicFramePr>
        <p:xfrm>
          <a:off x="457200" y="2514600"/>
          <a:ext cx="7620000" cy="381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65701189-E0CE-4508-97C4-395A6AD446C7}" type="slidenum">
              <a:rPr lang="en-US" smtClean="0"/>
              <a:t>4</a:t>
            </a:fld>
            <a:endParaRPr lang="en-US"/>
          </a:p>
        </p:txBody>
      </p:sp>
      <p:pic>
        <p:nvPicPr>
          <p:cNvPr id="7" name="Picture 2"/>
          <p:cNvPicPr>
            <a:picLocks noGrp="1" noChangeAspect="1" noChangeArrowheads="1"/>
          </p:cNvPicPr>
          <p:nvPr>
            <p:ph idx="1"/>
          </p:nvPr>
        </p:nvPicPr>
        <p:blipFill>
          <a:blip r:embed="rId7">
            <a:extLst>
              <a:ext uri="{28A0092B-C50C-407E-A947-70E740481C1C}">
                <a14:useLocalDpi xmlns:a14="http://schemas.microsoft.com/office/drawing/2010/main" val="0"/>
              </a:ext>
            </a:extLst>
          </a:blip>
          <a:stretch>
            <a:fillRect/>
          </a:stretch>
        </p:blipFill>
        <p:spPr bwMode="auto">
          <a:xfrm>
            <a:off x="381000" y="609600"/>
            <a:ext cx="6633023" cy="1658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91607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65701189-E0CE-4508-97C4-395A6AD446C7}" type="slidenum">
              <a:rPr lang="en-US" smtClean="0"/>
              <a:t>5</a:t>
            </a:fld>
            <a:endParaRPr lang="en-US"/>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458921803"/>
              </p:ext>
            </p:extLst>
          </p:nvPr>
        </p:nvGraphicFramePr>
        <p:xfrm>
          <a:off x="457200" y="76200"/>
          <a:ext cx="7620000" cy="6477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Group 3"/>
          <p:cNvGrpSpPr/>
          <p:nvPr/>
        </p:nvGrpSpPr>
        <p:grpSpPr>
          <a:xfrm rot="16200000">
            <a:off x="6037379" y="2420819"/>
            <a:ext cx="5527442" cy="685800"/>
            <a:chOff x="882738" y="1200053"/>
            <a:chExt cx="6670441" cy="600267"/>
          </a:xfrm>
        </p:grpSpPr>
        <p:sp>
          <p:nvSpPr>
            <p:cNvPr id="5" name="Rectangle 4"/>
            <p:cNvSpPr/>
            <p:nvPr/>
          </p:nvSpPr>
          <p:spPr>
            <a:xfrm>
              <a:off x="882738" y="1200053"/>
              <a:ext cx="6670441" cy="600267"/>
            </a:xfrm>
            <a:prstGeom prst="rect">
              <a:avLst/>
            </a:prstGeom>
            <a:ln>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8" name="Rectangle 7"/>
            <p:cNvSpPr/>
            <p:nvPr/>
          </p:nvSpPr>
          <p:spPr>
            <a:xfrm>
              <a:off x="882738" y="1200053"/>
              <a:ext cx="6670441" cy="6002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Dual Credit in Washington</a:t>
              </a:r>
            </a:p>
          </p:txBody>
        </p:sp>
      </p:grpSp>
    </p:spTree>
    <p:extLst>
      <p:ext uri="{BB962C8B-B14F-4D97-AF65-F5344CB8AC3E}">
        <p14:creationId xmlns:p14="http://schemas.microsoft.com/office/powerpoint/2010/main" val="36846412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Options</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388565243"/>
              </p:ext>
            </p:extLst>
          </p:nvPr>
        </p:nvGraphicFramePr>
        <p:xfrm>
          <a:off x="457200" y="1600200"/>
          <a:ext cx="762000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Slide Number Placeholder 5"/>
          <p:cNvSpPr>
            <a:spLocks noGrp="1"/>
          </p:cNvSpPr>
          <p:nvPr>
            <p:ph type="sldNum" sz="quarter" idx="12"/>
          </p:nvPr>
        </p:nvSpPr>
        <p:spPr/>
        <p:txBody>
          <a:bodyPr/>
          <a:lstStyle/>
          <a:p>
            <a:fld id="{65701189-E0CE-4508-97C4-395A6AD446C7}" type="slidenum">
              <a:rPr lang="en-US" smtClean="0"/>
              <a:t>6</a:t>
            </a:fld>
            <a:endParaRPr lang="en-US"/>
          </a:p>
        </p:txBody>
      </p:sp>
      <p:grpSp>
        <p:nvGrpSpPr>
          <p:cNvPr id="5" name="Group 4"/>
          <p:cNvGrpSpPr/>
          <p:nvPr/>
        </p:nvGrpSpPr>
        <p:grpSpPr>
          <a:xfrm rot="16200000">
            <a:off x="6037379" y="2420819"/>
            <a:ext cx="5527442" cy="685800"/>
            <a:chOff x="882738" y="1200053"/>
            <a:chExt cx="6670441" cy="600267"/>
          </a:xfrm>
        </p:grpSpPr>
        <p:sp>
          <p:nvSpPr>
            <p:cNvPr id="8" name="Rectangle 7"/>
            <p:cNvSpPr/>
            <p:nvPr/>
          </p:nvSpPr>
          <p:spPr>
            <a:xfrm>
              <a:off x="882738" y="1200053"/>
              <a:ext cx="6670441" cy="600267"/>
            </a:xfrm>
            <a:prstGeom prst="rect">
              <a:avLst/>
            </a:prstGeom>
            <a:ln>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9" name="Rectangle 8"/>
            <p:cNvSpPr/>
            <p:nvPr/>
          </p:nvSpPr>
          <p:spPr>
            <a:xfrm>
              <a:off x="882738" y="1200053"/>
              <a:ext cx="6670441" cy="6002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Dual Credit in Washington</a:t>
              </a:r>
            </a:p>
          </p:txBody>
        </p:sp>
      </p:grpSp>
    </p:spTree>
    <p:extLst>
      <p:ext uri="{BB962C8B-B14F-4D97-AF65-F5344CB8AC3E}">
        <p14:creationId xmlns:p14="http://schemas.microsoft.com/office/powerpoint/2010/main" val="40978336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Dual Credit Program Participation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07387157"/>
              </p:ext>
            </p:extLst>
          </p:nvPr>
        </p:nvGraphicFramePr>
        <p:xfrm>
          <a:off x="457200" y="1600200"/>
          <a:ext cx="7619823" cy="4191000"/>
        </p:xfrm>
        <a:graphic>
          <a:graphicData uri="http://schemas.openxmlformats.org/drawingml/2006/table">
            <a:tbl>
              <a:tblPr firstRow="1" firstCol="1" bandRow="1">
                <a:tableStyleId>{5C22544A-7EE6-4342-B048-85BDC9FD1C3A}</a:tableStyleId>
              </a:tblPr>
              <a:tblGrid>
                <a:gridCol w="3851778"/>
                <a:gridCol w="1256015"/>
                <a:gridCol w="1256015"/>
                <a:gridCol w="1256015"/>
              </a:tblGrid>
              <a:tr h="789580">
                <a:tc>
                  <a:txBody>
                    <a:bodyPr/>
                    <a:lstStyle/>
                    <a:p>
                      <a:pPr marL="0" marR="0" indent="0" algn="ctr" defTabSz="457200" rtl="0" eaLnBrk="1" fontAlgn="auto" latinLnBrk="0" hangingPunct="1">
                        <a:lnSpc>
                          <a:spcPct val="107000"/>
                        </a:lnSpc>
                        <a:spcBef>
                          <a:spcPts val="0"/>
                        </a:spcBef>
                        <a:spcAft>
                          <a:spcPts val="0"/>
                        </a:spcAft>
                        <a:buClrTx/>
                        <a:buSzTx/>
                        <a:buFontTx/>
                        <a:buNone/>
                        <a:tabLst/>
                        <a:defRPr/>
                      </a:pPr>
                      <a:r>
                        <a:rPr lang="en-US" sz="2400" b="0" dirty="0">
                          <a:solidFill>
                            <a:schemeClr val="bg2">
                              <a:lumMod val="10000"/>
                            </a:schemeClr>
                          </a:solidFill>
                          <a:effectLst/>
                          <a:latin typeface="+mn-lt"/>
                        </a:rPr>
                        <a:t> </a:t>
                      </a:r>
                      <a:r>
                        <a:rPr lang="en-US" sz="2400" b="0" dirty="0" smtClean="0">
                          <a:solidFill>
                            <a:schemeClr val="bg2">
                              <a:lumMod val="10000"/>
                            </a:schemeClr>
                          </a:solidFill>
                          <a:effectLst/>
                          <a:latin typeface="+mn-lt"/>
                        </a:rPr>
                        <a:t>Student enrollment</a:t>
                      </a:r>
                      <a:endParaRPr lang="en-US" sz="2400" b="0" dirty="0" smtClean="0">
                        <a:solidFill>
                          <a:schemeClr val="bg2">
                            <a:lumMod val="10000"/>
                          </a:schemeClr>
                        </a:solidFill>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2011</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2013</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 change</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r>
              <a:tr h="565938">
                <a:tc>
                  <a:txBody>
                    <a:bodyPr/>
                    <a:lstStyle/>
                    <a:p>
                      <a:pPr marL="0" marR="0">
                        <a:lnSpc>
                          <a:spcPct val="107000"/>
                        </a:lnSpc>
                        <a:spcBef>
                          <a:spcPts val="0"/>
                        </a:spcBef>
                        <a:spcAft>
                          <a:spcPts val="0"/>
                        </a:spcAft>
                      </a:pPr>
                      <a:r>
                        <a:rPr lang="en-US" sz="2400" b="0" dirty="0">
                          <a:solidFill>
                            <a:schemeClr val="bg2">
                              <a:lumMod val="10000"/>
                            </a:schemeClr>
                          </a:solidFill>
                          <a:effectLst/>
                          <a:latin typeface="+mn-lt"/>
                        </a:rPr>
                        <a:t>Advanced Placement</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42,904</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48,540</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+13.1</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r>
              <a:tr h="565938">
                <a:tc>
                  <a:txBody>
                    <a:bodyPr/>
                    <a:lstStyle/>
                    <a:p>
                      <a:pPr marL="0" marR="0">
                        <a:lnSpc>
                          <a:spcPct val="107000"/>
                        </a:lnSpc>
                        <a:spcBef>
                          <a:spcPts val="0"/>
                        </a:spcBef>
                        <a:spcAft>
                          <a:spcPts val="0"/>
                        </a:spcAft>
                      </a:pPr>
                      <a:r>
                        <a:rPr lang="en-US" sz="2400" b="0" dirty="0">
                          <a:solidFill>
                            <a:schemeClr val="bg2">
                              <a:lumMod val="10000"/>
                            </a:schemeClr>
                          </a:solidFill>
                          <a:effectLst/>
                          <a:latin typeface="+mn-lt"/>
                        </a:rPr>
                        <a:t>Cambridge</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27</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1273</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+461.5</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r>
              <a:tr h="570786">
                <a:tc>
                  <a:txBody>
                    <a:bodyPr/>
                    <a:lstStyle/>
                    <a:p>
                      <a:pPr marL="0" marR="0">
                        <a:lnSpc>
                          <a:spcPct val="107000"/>
                        </a:lnSpc>
                        <a:spcBef>
                          <a:spcPts val="0"/>
                        </a:spcBef>
                        <a:spcAft>
                          <a:spcPts val="0"/>
                        </a:spcAft>
                      </a:pPr>
                      <a:r>
                        <a:rPr lang="en-US" sz="2400" b="0" dirty="0">
                          <a:solidFill>
                            <a:schemeClr val="bg2">
                              <a:lumMod val="10000"/>
                            </a:schemeClr>
                          </a:solidFill>
                          <a:effectLst/>
                          <a:latin typeface="+mn-lt"/>
                        </a:rPr>
                        <a:t>College in the High School</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13,081</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17,108</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+30.1</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r>
              <a:tr h="566882">
                <a:tc>
                  <a:txBody>
                    <a:bodyPr/>
                    <a:lstStyle/>
                    <a:p>
                      <a:pPr marL="0" marR="0">
                        <a:lnSpc>
                          <a:spcPct val="107000"/>
                        </a:lnSpc>
                        <a:spcBef>
                          <a:spcPts val="0"/>
                        </a:spcBef>
                        <a:spcAft>
                          <a:spcPts val="0"/>
                        </a:spcAft>
                      </a:pPr>
                      <a:r>
                        <a:rPr lang="en-US" sz="2400" b="0">
                          <a:solidFill>
                            <a:schemeClr val="bg2">
                              <a:lumMod val="10000"/>
                            </a:schemeClr>
                          </a:solidFill>
                          <a:effectLst/>
                          <a:latin typeface="+mn-lt"/>
                        </a:rPr>
                        <a:t>International Baccalaureate</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5129</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7000</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+36.5</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r>
              <a:tr h="565938">
                <a:tc>
                  <a:txBody>
                    <a:bodyPr/>
                    <a:lstStyle/>
                    <a:p>
                      <a:pPr marL="0" marR="0">
                        <a:lnSpc>
                          <a:spcPct val="107000"/>
                        </a:lnSpc>
                        <a:spcBef>
                          <a:spcPts val="0"/>
                        </a:spcBef>
                        <a:spcAft>
                          <a:spcPts val="0"/>
                        </a:spcAft>
                      </a:pPr>
                      <a:r>
                        <a:rPr lang="en-US" sz="2400" b="0">
                          <a:solidFill>
                            <a:schemeClr val="bg2">
                              <a:lumMod val="10000"/>
                            </a:schemeClr>
                          </a:solidFill>
                          <a:effectLst/>
                          <a:latin typeface="+mn-lt"/>
                        </a:rPr>
                        <a:t>Running Start</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16,855</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17,527</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+4</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r>
              <a:tr h="565938">
                <a:tc>
                  <a:txBody>
                    <a:bodyPr/>
                    <a:lstStyle/>
                    <a:p>
                      <a:pPr marL="0" marR="0">
                        <a:lnSpc>
                          <a:spcPct val="107000"/>
                        </a:lnSpc>
                        <a:spcBef>
                          <a:spcPts val="0"/>
                        </a:spcBef>
                        <a:spcAft>
                          <a:spcPts val="0"/>
                        </a:spcAft>
                      </a:pPr>
                      <a:r>
                        <a:rPr lang="en-US" sz="2400" b="0" dirty="0">
                          <a:solidFill>
                            <a:schemeClr val="bg2">
                              <a:lumMod val="10000"/>
                            </a:schemeClr>
                          </a:solidFill>
                          <a:effectLst/>
                          <a:latin typeface="+mn-lt"/>
                        </a:rPr>
                        <a:t>Tech Prep </a:t>
                      </a:r>
                      <a:r>
                        <a:rPr lang="en-US" sz="2400" b="0" dirty="0" smtClean="0">
                          <a:solidFill>
                            <a:schemeClr val="bg2">
                              <a:lumMod val="10000"/>
                            </a:schemeClr>
                          </a:solidFill>
                          <a:effectLst/>
                          <a:latin typeface="+mn-lt"/>
                        </a:rPr>
                        <a:t>eligible</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117,270</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115,798</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-1.3</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3543" marR="53543" marT="0" marB="0">
                    <a:solidFill>
                      <a:schemeClr val="bg2"/>
                    </a:solidFill>
                  </a:tcPr>
                </a:tc>
              </a:tr>
            </a:tbl>
          </a:graphicData>
        </a:graphic>
      </p:graphicFrame>
      <p:sp>
        <p:nvSpPr>
          <p:cNvPr id="3" name="Slide Number Placeholder 2"/>
          <p:cNvSpPr>
            <a:spLocks noGrp="1"/>
          </p:cNvSpPr>
          <p:nvPr>
            <p:ph type="sldNum" sz="quarter" idx="12"/>
          </p:nvPr>
        </p:nvSpPr>
        <p:spPr/>
        <p:txBody>
          <a:bodyPr/>
          <a:lstStyle/>
          <a:p>
            <a:fld id="{65701189-E0CE-4508-97C4-395A6AD446C7}" type="slidenum">
              <a:rPr lang="en-US" smtClean="0"/>
              <a:t>7</a:t>
            </a:fld>
            <a:endParaRPr lang="en-US"/>
          </a:p>
        </p:txBody>
      </p:sp>
      <p:grpSp>
        <p:nvGrpSpPr>
          <p:cNvPr id="5" name="Group 4"/>
          <p:cNvGrpSpPr/>
          <p:nvPr/>
        </p:nvGrpSpPr>
        <p:grpSpPr>
          <a:xfrm rot="16200000">
            <a:off x="6037379" y="2420819"/>
            <a:ext cx="5527442" cy="685800"/>
            <a:chOff x="882738" y="1200053"/>
            <a:chExt cx="6670441" cy="600267"/>
          </a:xfrm>
        </p:grpSpPr>
        <p:sp>
          <p:nvSpPr>
            <p:cNvPr id="6" name="Rectangle 5"/>
            <p:cNvSpPr/>
            <p:nvPr/>
          </p:nvSpPr>
          <p:spPr>
            <a:xfrm>
              <a:off x="882738" y="1200053"/>
              <a:ext cx="6670441" cy="600267"/>
            </a:xfrm>
            <a:prstGeom prst="rect">
              <a:avLst/>
            </a:prstGeom>
            <a:ln>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7" name="Rectangle 6"/>
            <p:cNvSpPr/>
            <p:nvPr/>
          </p:nvSpPr>
          <p:spPr>
            <a:xfrm>
              <a:off x="882738" y="1200053"/>
              <a:ext cx="6670441" cy="6002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Dual Credit in Washington</a:t>
              </a:r>
            </a:p>
          </p:txBody>
        </p:sp>
      </p:grpSp>
    </p:spTree>
    <p:extLst>
      <p:ext uri="{BB962C8B-B14F-4D97-AF65-F5344CB8AC3E}">
        <p14:creationId xmlns:p14="http://schemas.microsoft.com/office/powerpoint/2010/main" val="16873780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Dual Credit Participation Demographics </a:t>
            </a:r>
            <a:r>
              <a:rPr lang="en-US" sz="2700" dirty="0"/>
              <a:t>(Continued)</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27654924"/>
              </p:ext>
            </p:extLst>
          </p:nvPr>
        </p:nvGraphicFramePr>
        <p:xfrm>
          <a:off x="457200" y="1600200"/>
          <a:ext cx="7620002" cy="3642425"/>
        </p:xfrm>
        <a:graphic>
          <a:graphicData uri="http://schemas.openxmlformats.org/drawingml/2006/table">
            <a:tbl>
              <a:tblPr firstRow="1" firstCol="1" bandRow="1">
                <a:tableStyleId>{5C22544A-7EE6-4342-B048-85BDC9FD1C3A}</a:tableStyleId>
              </a:tblPr>
              <a:tblGrid>
                <a:gridCol w="3851870"/>
                <a:gridCol w="1256044"/>
                <a:gridCol w="1256044"/>
                <a:gridCol w="1256044"/>
              </a:tblGrid>
              <a:tr h="849956">
                <a:tc>
                  <a:txBody>
                    <a:bodyPr/>
                    <a:lstStyle/>
                    <a:p>
                      <a:pPr marL="0" marR="0" indent="0" algn="ctr" defTabSz="457200" rtl="0" eaLnBrk="1" fontAlgn="auto" latinLnBrk="0" hangingPunct="1">
                        <a:lnSpc>
                          <a:spcPct val="107000"/>
                        </a:lnSpc>
                        <a:spcBef>
                          <a:spcPts val="0"/>
                        </a:spcBef>
                        <a:spcAft>
                          <a:spcPts val="0"/>
                        </a:spcAft>
                        <a:buClrTx/>
                        <a:buSzTx/>
                        <a:buFontTx/>
                        <a:buNone/>
                        <a:tabLst/>
                        <a:defRPr/>
                      </a:pPr>
                      <a:r>
                        <a:rPr lang="en-US" sz="2400" b="0" dirty="0">
                          <a:solidFill>
                            <a:schemeClr val="bg2">
                              <a:lumMod val="10000"/>
                            </a:schemeClr>
                          </a:solidFill>
                          <a:effectLst/>
                          <a:latin typeface="+mn-lt"/>
                        </a:rPr>
                        <a:t> </a:t>
                      </a:r>
                      <a:r>
                        <a:rPr lang="en-US" sz="2400" b="0" dirty="0" smtClean="0">
                          <a:solidFill>
                            <a:schemeClr val="bg2">
                              <a:lumMod val="10000"/>
                            </a:schemeClr>
                          </a:solidFill>
                          <a:effectLst/>
                          <a:latin typeface="+mn-lt"/>
                        </a:rPr>
                        <a:t>Student enrollment</a:t>
                      </a:r>
                      <a:endParaRPr lang="en-US" sz="2400" b="0" dirty="0" smtClean="0">
                        <a:solidFill>
                          <a:schemeClr val="bg2">
                            <a:lumMod val="10000"/>
                          </a:schemeClr>
                        </a:solidFill>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4917" marR="54917"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2011</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4917" marR="54917"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2013</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4917" marR="54917"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 change</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4917" marR="54917" marT="0" marB="0">
                    <a:solidFill>
                      <a:schemeClr val="bg2"/>
                    </a:solidFill>
                  </a:tcPr>
                </a:tc>
              </a:tr>
              <a:tr h="930823">
                <a:tc>
                  <a:txBody>
                    <a:bodyPr/>
                    <a:lstStyle/>
                    <a:p>
                      <a:pPr marL="0" marR="0">
                        <a:lnSpc>
                          <a:spcPct val="107000"/>
                        </a:lnSpc>
                        <a:spcBef>
                          <a:spcPts val="0"/>
                        </a:spcBef>
                        <a:spcAft>
                          <a:spcPts val="0"/>
                        </a:spcAft>
                      </a:pPr>
                      <a:r>
                        <a:rPr lang="en-US" sz="2400" b="0" dirty="0" smtClean="0">
                          <a:solidFill>
                            <a:schemeClr val="bg2">
                              <a:lumMod val="10000"/>
                            </a:schemeClr>
                          </a:solidFill>
                          <a:effectLst/>
                          <a:latin typeface="+mn-lt"/>
                        </a:rPr>
                        <a:t>11</a:t>
                      </a:r>
                      <a:r>
                        <a:rPr lang="en-US" sz="2400" b="0" baseline="30000" dirty="0" smtClean="0">
                          <a:solidFill>
                            <a:schemeClr val="bg2">
                              <a:lumMod val="10000"/>
                            </a:schemeClr>
                          </a:solidFill>
                          <a:effectLst/>
                          <a:latin typeface="+mn-lt"/>
                        </a:rPr>
                        <a:t>th</a:t>
                      </a:r>
                      <a:r>
                        <a:rPr lang="en-US" sz="2400" b="0" baseline="0" dirty="0" smtClean="0">
                          <a:solidFill>
                            <a:schemeClr val="bg2">
                              <a:lumMod val="10000"/>
                            </a:schemeClr>
                          </a:solidFill>
                          <a:effectLst/>
                          <a:latin typeface="+mn-lt"/>
                        </a:rPr>
                        <a:t> </a:t>
                      </a:r>
                      <a:r>
                        <a:rPr lang="en-US" sz="2400" b="0" dirty="0" smtClean="0">
                          <a:solidFill>
                            <a:schemeClr val="bg2">
                              <a:lumMod val="10000"/>
                            </a:schemeClr>
                          </a:solidFill>
                          <a:effectLst/>
                          <a:latin typeface="+mn-lt"/>
                        </a:rPr>
                        <a:t> </a:t>
                      </a:r>
                      <a:r>
                        <a:rPr lang="en-US" sz="2400" b="0" dirty="0">
                          <a:solidFill>
                            <a:schemeClr val="bg2">
                              <a:lumMod val="10000"/>
                            </a:schemeClr>
                          </a:solidFill>
                          <a:effectLst/>
                          <a:latin typeface="+mn-lt"/>
                        </a:rPr>
                        <a:t>&amp; </a:t>
                      </a:r>
                      <a:r>
                        <a:rPr lang="en-US" sz="2400" b="0" dirty="0" smtClean="0">
                          <a:solidFill>
                            <a:schemeClr val="bg2">
                              <a:lumMod val="10000"/>
                            </a:schemeClr>
                          </a:solidFill>
                          <a:effectLst/>
                          <a:latin typeface="+mn-lt"/>
                        </a:rPr>
                        <a:t>12th </a:t>
                      </a:r>
                      <a:r>
                        <a:rPr lang="en-US" sz="2400" b="0" dirty="0">
                          <a:solidFill>
                            <a:schemeClr val="bg2">
                              <a:lumMod val="10000"/>
                            </a:schemeClr>
                          </a:solidFill>
                          <a:effectLst/>
                          <a:latin typeface="+mn-lt"/>
                        </a:rPr>
                        <a:t>g</a:t>
                      </a:r>
                      <a:r>
                        <a:rPr lang="en-US" sz="2400" b="0" dirty="0" smtClean="0">
                          <a:solidFill>
                            <a:schemeClr val="bg2">
                              <a:lumMod val="10000"/>
                            </a:schemeClr>
                          </a:solidFill>
                          <a:effectLst/>
                          <a:latin typeface="+mn-lt"/>
                        </a:rPr>
                        <a:t>rade enrollments</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4917" marR="54917"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194,243</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4917" marR="54917"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191,728</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4917" marR="54917"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-1.3</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4917" marR="54917" marT="0" marB="0">
                    <a:solidFill>
                      <a:schemeClr val="bg2"/>
                    </a:solidFill>
                  </a:tcPr>
                </a:tc>
              </a:tr>
              <a:tr h="930823">
                <a:tc>
                  <a:txBody>
                    <a:bodyPr/>
                    <a:lstStyle/>
                    <a:p>
                      <a:pPr marL="0" marR="0">
                        <a:lnSpc>
                          <a:spcPct val="107000"/>
                        </a:lnSpc>
                        <a:spcBef>
                          <a:spcPts val="0"/>
                        </a:spcBef>
                        <a:spcAft>
                          <a:spcPts val="0"/>
                        </a:spcAft>
                      </a:pPr>
                      <a:r>
                        <a:rPr lang="en-US" sz="2400" b="0" dirty="0" smtClean="0">
                          <a:solidFill>
                            <a:schemeClr val="bg2">
                              <a:lumMod val="10000"/>
                            </a:schemeClr>
                          </a:solidFill>
                          <a:effectLst/>
                          <a:latin typeface="+mn-lt"/>
                        </a:rPr>
                        <a:t>9</a:t>
                      </a:r>
                      <a:r>
                        <a:rPr lang="en-US" sz="2400" b="0" baseline="30000" dirty="0" smtClean="0">
                          <a:solidFill>
                            <a:schemeClr val="bg2">
                              <a:lumMod val="10000"/>
                            </a:schemeClr>
                          </a:solidFill>
                          <a:effectLst/>
                          <a:latin typeface="+mn-lt"/>
                        </a:rPr>
                        <a:t>th</a:t>
                      </a:r>
                      <a:r>
                        <a:rPr lang="en-US" sz="2400" b="0" dirty="0" smtClean="0">
                          <a:solidFill>
                            <a:schemeClr val="bg2">
                              <a:lumMod val="10000"/>
                            </a:schemeClr>
                          </a:solidFill>
                          <a:effectLst/>
                          <a:latin typeface="+mn-lt"/>
                        </a:rPr>
                        <a:t>   </a:t>
                      </a:r>
                      <a:r>
                        <a:rPr lang="en-US" sz="2400" b="0" dirty="0">
                          <a:solidFill>
                            <a:schemeClr val="bg2">
                              <a:lumMod val="10000"/>
                            </a:schemeClr>
                          </a:solidFill>
                          <a:effectLst/>
                          <a:latin typeface="+mn-lt"/>
                        </a:rPr>
                        <a:t>through </a:t>
                      </a:r>
                      <a:r>
                        <a:rPr lang="en-US" sz="2400" b="0" dirty="0" smtClean="0">
                          <a:solidFill>
                            <a:schemeClr val="bg2">
                              <a:lumMod val="10000"/>
                            </a:schemeClr>
                          </a:solidFill>
                          <a:effectLst/>
                          <a:latin typeface="+mn-lt"/>
                        </a:rPr>
                        <a:t>12th </a:t>
                      </a:r>
                      <a:r>
                        <a:rPr lang="en-US" sz="2400" b="0" dirty="0">
                          <a:solidFill>
                            <a:schemeClr val="bg2">
                              <a:lumMod val="10000"/>
                            </a:schemeClr>
                          </a:solidFill>
                          <a:effectLst/>
                          <a:latin typeface="+mn-lt"/>
                        </a:rPr>
                        <a:t>g</a:t>
                      </a:r>
                      <a:r>
                        <a:rPr lang="en-US" sz="2400" b="0" dirty="0" smtClean="0">
                          <a:solidFill>
                            <a:schemeClr val="bg2">
                              <a:lumMod val="10000"/>
                            </a:schemeClr>
                          </a:solidFill>
                          <a:effectLst/>
                          <a:latin typeface="+mn-lt"/>
                        </a:rPr>
                        <a:t>rade </a:t>
                      </a:r>
                      <a:r>
                        <a:rPr lang="en-US" sz="2400" b="0" dirty="0">
                          <a:solidFill>
                            <a:schemeClr val="bg2">
                              <a:lumMod val="10000"/>
                            </a:schemeClr>
                          </a:solidFill>
                          <a:effectLst/>
                          <a:latin typeface="+mn-lt"/>
                        </a:rPr>
                        <a:t>e</a:t>
                      </a:r>
                      <a:r>
                        <a:rPr lang="en-US" sz="2400" b="0" dirty="0" smtClean="0">
                          <a:solidFill>
                            <a:schemeClr val="bg2">
                              <a:lumMod val="10000"/>
                            </a:schemeClr>
                          </a:solidFill>
                          <a:effectLst/>
                          <a:latin typeface="+mn-lt"/>
                        </a:rPr>
                        <a:t>nrollments</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4917" marR="54917"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329,771</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4917" marR="54917"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373,960</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4917" marR="54917"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a:t>
                      </a:r>
                      <a:r>
                        <a:rPr lang="en-US" sz="2400" b="0" dirty="0" smtClean="0">
                          <a:solidFill>
                            <a:schemeClr val="bg2">
                              <a:lumMod val="10000"/>
                            </a:schemeClr>
                          </a:solidFill>
                          <a:effectLst/>
                          <a:latin typeface="+mn-lt"/>
                        </a:rPr>
                        <a:t>13.4</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4917" marR="54917" marT="0" marB="0">
                    <a:solidFill>
                      <a:schemeClr val="bg2"/>
                    </a:solidFill>
                  </a:tcPr>
                </a:tc>
              </a:tr>
              <a:tr h="930823">
                <a:tc>
                  <a:txBody>
                    <a:bodyPr/>
                    <a:lstStyle/>
                    <a:p>
                      <a:pPr marL="0" marR="0">
                        <a:lnSpc>
                          <a:spcPct val="107000"/>
                        </a:lnSpc>
                        <a:spcBef>
                          <a:spcPts val="0"/>
                        </a:spcBef>
                        <a:spcAft>
                          <a:spcPts val="0"/>
                        </a:spcAft>
                      </a:pPr>
                      <a:r>
                        <a:rPr lang="en-US" sz="2400" b="0" dirty="0">
                          <a:solidFill>
                            <a:schemeClr val="bg2">
                              <a:lumMod val="10000"/>
                            </a:schemeClr>
                          </a:solidFill>
                          <a:effectLst/>
                          <a:latin typeface="+mn-lt"/>
                        </a:rPr>
                        <a:t>Average # of dual credit courses per year</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4917" marR="54917"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2.57</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4917" marR="54917"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2.75</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4917" marR="54917"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+7</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4917" marR="54917" marT="0" marB="0">
                    <a:solidFill>
                      <a:schemeClr val="bg2"/>
                    </a:solidFill>
                  </a:tcPr>
                </a:tc>
              </a:tr>
            </a:tbl>
          </a:graphicData>
        </a:graphic>
      </p:graphicFrame>
      <p:sp>
        <p:nvSpPr>
          <p:cNvPr id="3" name="Slide Number Placeholder 2"/>
          <p:cNvSpPr>
            <a:spLocks noGrp="1"/>
          </p:cNvSpPr>
          <p:nvPr>
            <p:ph type="sldNum" sz="quarter" idx="12"/>
          </p:nvPr>
        </p:nvSpPr>
        <p:spPr/>
        <p:txBody>
          <a:bodyPr/>
          <a:lstStyle/>
          <a:p>
            <a:fld id="{65701189-E0CE-4508-97C4-395A6AD446C7}" type="slidenum">
              <a:rPr lang="en-US" smtClean="0"/>
              <a:t>8</a:t>
            </a:fld>
            <a:endParaRPr lang="en-US"/>
          </a:p>
        </p:txBody>
      </p:sp>
      <p:grpSp>
        <p:nvGrpSpPr>
          <p:cNvPr id="5" name="Group 4"/>
          <p:cNvGrpSpPr/>
          <p:nvPr/>
        </p:nvGrpSpPr>
        <p:grpSpPr>
          <a:xfrm rot="16200000">
            <a:off x="6037379" y="2420819"/>
            <a:ext cx="5527442" cy="685800"/>
            <a:chOff x="882738" y="1200053"/>
            <a:chExt cx="6670441" cy="600267"/>
          </a:xfrm>
        </p:grpSpPr>
        <p:sp>
          <p:nvSpPr>
            <p:cNvPr id="6" name="Rectangle 5"/>
            <p:cNvSpPr/>
            <p:nvPr/>
          </p:nvSpPr>
          <p:spPr>
            <a:xfrm>
              <a:off x="882738" y="1200053"/>
              <a:ext cx="6670441" cy="600267"/>
            </a:xfrm>
            <a:prstGeom prst="rect">
              <a:avLst/>
            </a:prstGeom>
            <a:ln>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7" name="Rectangle 6"/>
            <p:cNvSpPr/>
            <p:nvPr/>
          </p:nvSpPr>
          <p:spPr>
            <a:xfrm>
              <a:off x="882738" y="1200053"/>
              <a:ext cx="6670441" cy="6002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Dual Credit in Washington</a:t>
              </a:r>
            </a:p>
          </p:txBody>
        </p:sp>
      </p:grpSp>
    </p:spTree>
    <p:extLst>
      <p:ext uri="{BB962C8B-B14F-4D97-AF65-F5344CB8AC3E}">
        <p14:creationId xmlns:p14="http://schemas.microsoft.com/office/powerpoint/2010/main" val="39257241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Dual Credit Participation </a:t>
            </a:r>
            <a:r>
              <a:rPr lang="en-US" dirty="0" smtClean="0"/>
              <a:t>Demographics </a:t>
            </a:r>
            <a:r>
              <a:rPr lang="en-US" sz="2700" dirty="0" smtClean="0"/>
              <a:t>(Continued)</a:t>
            </a:r>
            <a:endParaRPr lang="en-US" sz="27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51523222"/>
              </p:ext>
            </p:extLst>
          </p:nvPr>
        </p:nvGraphicFramePr>
        <p:xfrm>
          <a:off x="457200" y="1600200"/>
          <a:ext cx="7619999" cy="4872495"/>
        </p:xfrm>
        <a:graphic>
          <a:graphicData uri="http://schemas.openxmlformats.org/drawingml/2006/table">
            <a:tbl>
              <a:tblPr firstRow="1" firstCol="1" bandRow="1">
                <a:tableStyleId>{5C22544A-7EE6-4342-B048-85BDC9FD1C3A}</a:tableStyleId>
              </a:tblPr>
              <a:tblGrid>
                <a:gridCol w="3851870"/>
                <a:gridCol w="1256043"/>
                <a:gridCol w="1256043"/>
                <a:gridCol w="1256043"/>
              </a:tblGrid>
              <a:tr h="768358">
                <a:tc>
                  <a:txBody>
                    <a:bodyPr/>
                    <a:lstStyle/>
                    <a:p>
                      <a:pPr marL="0" marR="0" algn="ctr">
                        <a:lnSpc>
                          <a:spcPct val="107000"/>
                        </a:lnSpc>
                        <a:spcBef>
                          <a:spcPts val="0"/>
                        </a:spcBef>
                        <a:spcAft>
                          <a:spcPts val="0"/>
                        </a:spcAft>
                      </a:pPr>
                      <a:r>
                        <a:rPr lang="en-US" sz="2400" b="0" dirty="0" smtClean="0">
                          <a:solidFill>
                            <a:schemeClr val="bg2">
                              <a:lumMod val="10000"/>
                            </a:schemeClr>
                          </a:solidFill>
                          <a:effectLst/>
                          <a:latin typeface="+mn-lt"/>
                          <a:ea typeface="Calibri" panose="020F0502020204030204" pitchFamily="34" charset="0"/>
                          <a:cs typeface="Times New Roman" panose="02020603050405020304" pitchFamily="18" charset="0"/>
                        </a:rPr>
                        <a:t>Student enrollment by ethnicity</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dirty="0" smtClean="0">
                          <a:solidFill>
                            <a:schemeClr val="bg2">
                              <a:lumMod val="10000"/>
                            </a:schemeClr>
                          </a:solidFill>
                          <a:effectLst/>
                          <a:latin typeface="+mn-lt"/>
                          <a:ea typeface="Calibri" panose="020F0502020204030204" pitchFamily="34" charset="0"/>
                          <a:cs typeface="Times New Roman" panose="02020603050405020304" pitchFamily="18" charset="0"/>
                        </a:rPr>
                        <a:t>2011</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dirty="0" smtClean="0">
                          <a:solidFill>
                            <a:schemeClr val="bg2">
                              <a:lumMod val="10000"/>
                            </a:schemeClr>
                          </a:solidFill>
                          <a:effectLst/>
                          <a:latin typeface="+mn-lt"/>
                          <a:ea typeface="Calibri" panose="020F0502020204030204" pitchFamily="34" charset="0"/>
                          <a:cs typeface="Times New Roman" panose="02020603050405020304" pitchFamily="18" charset="0"/>
                        </a:rPr>
                        <a:t>2013</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dirty="0" smtClean="0">
                          <a:solidFill>
                            <a:schemeClr val="bg2">
                              <a:lumMod val="10000"/>
                            </a:schemeClr>
                          </a:solidFill>
                          <a:effectLst/>
                          <a:latin typeface="+mn-lt"/>
                          <a:ea typeface="Calibri" panose="020F0502020204030204" pitchFamily="34" charset="0"/>
                          <a:cs typeface="Times New Roman" panose="02020603050405020304" pitchFamily="18" charset="0"/>
                        </a:rPr>
                        <a:t>% change</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r>
              <a:tr h="420732">
                <a:tc>
                  <a:txBody>
                    <a:bodyPr/>
                    <a:lstStyle/>
                    <a:p>
                      <a:pPr marL="0" marR="0">
                        <a:lnSpc>
                          <a:spcPct val="107000"/>
                        </a:lnSpc>
                        <a:spcBef>
                          <a:spcPts val="0"/>
                        </a:spcBef>
                        <a:spcAft>
                          <a:spcPts val="0"/>
                        </a:spcAft>
                      </a:pPr>
                      <a:r>
                        <a:rPr lang="en-US" sz="2400" b="0" dirty="0">
                          <a:solidFill>
                            <a:schemeClr val="bg2">
                              <a:lumMod val="10000"/>
                            </a:schemeClr>
                          </a:solidFill>
                          <a:effectLst/>
                          <a:latin typeface="+mn-lt"/>
                        </a:rPr>
                        <a:t>American Indian/Alaska Native</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2078</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2065</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-.6</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r>
              <a:tr h="420732">
                <a:tc>
                  <a:txBody>
                    <a:bodyPr/>
                    <a:lstStyle/>
                    <a:p>
                      <a:pPr marL="0" marR="0">
                        <a:lnSpc>
                          <a:spcPct val="107000"/>
                        </a:lnSpc>
                        <a:spcBef>
                          <a:spcPts val="0"/>
                        </a:spcBef>
                        <a:spcAft>
                          <a:spcPts val="0"/>
                        </a:spcAft>
                      </a:pPr>
                      <a:r>
                        <a:rPr lang="en-US" sz="2400" b="0" dirty="0">
                          <a:solidFill>
                            <a:schemeClr val="bg2">
                              <a:lumMod val="10000"/>
                            </a:schemeClr>
                          </a:solidFill>
                          <a:effectLst/>
                          <a:latin typeface="+mn-lt"/>
                        </a:rPr>
                        <a:t>Asian</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13,502</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15,115</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+11.9</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r>
              <a:tr h="420732">
                <a:tc>
                  <a:txBody>
                    <a:bodyPr/>
                    <a:lstStyle/>
                    <a:p>
                      <a:pPr marL="0" marR="0">
                        <a:lnSpc>
                          <a:spcPct val="107000"/>
                        </a:lnSpc>
                        <a:spcBef>
                          <a:spcPts val="0"/>
                        </a:spcBef>
                        <a:spcAft>
                          <a:spcPts val="0"/>
                        </a:spcAft>
                      </a:pPr>
                      <a:r>
                        <a:rPr lang="en-US" sz="2400" b="0" dirty="0">
                          <a:solidFill>
                            <a:schemeClr val="bg2">
                              <a:lumMod val="10000"/>
                            </a:schemeClr>
                          </a:solidFill>
                          <a:effectLst/>
                          <a:latin typeface="+mn-lt"/>
                        </a:rPr>
                        <a:t>Black / African American</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7424</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8358</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+12.6</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r>
              <a:tr h="420732">
                <a:tc>
                  <a:txBody>
                    <a:bodyPr/>
                    <a:lstStyle/>
                    <a:p>
                      <a:pPr marL="0" marR="0">
                        <a:lnSpc>
                          <a:spcPct val="107000"/>
                        </a:lnSpc>
                        <a:spcBef>
                          <a:spcPts val="0"/>
                        </a:spcBef>
                        <a:spcAft>
                          <a:spcPts val="0"/>
                        </a:spcAft>
                      </a:pPr>
                      <a:r>
                        <a:rPr lang="en-US" sz="2400" b="0" dirty="0">
                          <a:solidFill>
                            <a:schemeClr val="bg2">
                              <a:lumMod val="10000"/>
                            </a:schemeClr>
                          </a:solidFill>
                          <a:effectLst/>
                          <a:latin typeface="+mn-lt"/>
                        </a:rPr>
                        <a:t>Hispanic / Latino</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25,335</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26,392</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+4.2</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r>
              <a:tr h="420732">
                <a:tc>
                  <a:txBody>
                    <a:bodyPr/>
                    <a:lstStyle/>
                    <a:p>
                      <a:pPr marL="0" marR="0">
                        <a:lnSpc>
                          <a:spcPct val="107000"/>
                        </a:lnSpc>
                        <a:spcBef>
                          <a:spcPts val="0"/>
                        </a:spcBef>
                        <a:spcAft>
                          <a:spcPts val="0"/>
                        </a:spcAft>
                      </a:pPr>
                      <a:r>
                        <a:rPr lang="en-US" sz="2400" b="0">
                          <a:solidFill>
                            <a:schemeClr val="bg2">
                              <a:lumMod val="10000"/>
                            </a:schemeClr>
                          </a:solidFill>
                          <a:effectLst/>
                          <a:latin typeface="+mn-lt"/>
                        </a:rPr>
                        <a:t>White</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108,487</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111,155</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+2.5</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r>
              <a:tr h="522676">
                <a:tc>
                  <a:txBody>
                    <a:bodyPr/>
                    <a:lstStyle/>
                    <a:p>
                      <a:pPr marL="0" marR="0">
                        <a:lnSpc>
                          <a:spcPct val="107000"/>
                        </a:lnSpc>
                        <a:spcBef>
                          <a:spcPts val="0"/>
                        </a:spcBef>
                        <a:spcAft>
                          <a:spcPts val="0"/>
                        </a:spcAft>
                      </a:pPr>
                      <a:r>
                        <a:rPr lang="en-US" sz="2400" b="0" dirty="0">
                          <a:solidFill>
                            <a:schemeClr val="bg2">
                              <a:lumMod val="10000"/>
                            </a:schemeClr>
                          </a:solidFill>
                          <a:effectLst/>
                          <a:latin typeface="+mn-lt"/>
                        </a:rPr>
                        <a:t>Native Hawaiian/Pacific Islander</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1343</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1481</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+10.3</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r>
              <a:tr h="420732">
                <a:tc>
                  <a:txBody>
                    <a:bodyPr/>
                    <a:lstStyle/>
                    <a:p>
                      <a:pPr marL="0" marR="0">
                        <a:lnSpc>
                          <a:spcPct val="107000"/>
                        </a:lnSpc>
                        <a:spcBef>
                          <a:spcPts val="0"/>
                        </a:spcBef>
                        <a:spcAft>
                          <a:spcPts val="0"/>
                        </a:spcAft>
                      </a:pPr>
                      <a:r>
                        <a:rPr lang="en-US" sz="2400" b="0" dirty="0">
                          <a:solidFill>
                            <a:schemeClr val="bg2">
                              <a:lumMod val="10000"/>
                            </a:schemeClr>
                          </a:solidFill>
                          <a:effectLst/>
                          <a:latin typeface="+mn-lt"/>
                        </a:rPr>
                        <a:t>Two or </a:t>
                      </a:r>
                      <a:r>
                        <a:rPr lang="en-US" sz="2400" b="0" dirty="0" smtClean="0">
                          <a:solidFill>
                            <a:schemeClr val="bg2">
                              <a:lumMod val="10000"/>
                            </a:schemeClr>
                          </a:solidFill>
                          <a:effectLst/>
                          <a:latin typeface="+mn-lt"/>
                        </a:rPr>
                        <a:t>more </a:t>
                      </a:r>
                      <a:r>
                        <a:rPr lang="en-US" sz="2400" b="0" dirty="0">
                          <a:solidFill>
                            <a:schemeClr val="bg2">
                              <a:lumMod val="10000"/>
                            </a:schemeClr>
                          </a:solidFill>
                          <a:effectLst/>
                          <a:latin typeface="+mn-lt"/>
                        </a:rPr>
                        <a:t>r</a:t>
                      </a:r>
                      <a:r>
                        <a:rPr lang="en-US" sz="2400" b="0" dirty="0" smtClean="0">
                          <a:solidFill>
                            <a:schemeClr val="bg2">
                              <a:lumMod val="10000"/>
                            </a:schemeClr>
                          </a:solidFill>
                          <a:effectLst/>
                          <a:latin typeface="+mn-lt"/>
                        </a:rPr>
                        <a:t>aces</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7791</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9615</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+23.4</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r>
              <a:tr h="420732">
                <a:tc>
                  <a:txBody>
                    <a:bodyPr/>
                    <a:lstStyle/>
                    <a:p>
                      <a:pPr marL="0" marR="0">
                        <a:lnSpc>
                          <a:spcPct val="107000"/>
                        </a:lnSpc>
                        <a:spcBef>
                          <a:spcPts val="0"/>
                        </a:spcBef>
                        <a:spcAft>
                          <a:spcPts val="0"/>
                        </a:spcAft>
                      </a:pPr>
                      <a:r>
                        <a:rPr lang="en-US" sz="2400" b="0" dirty="0">
                          <a:solidFill>
                            <a:schemeClr val="bg2">
                              <a:lumMod val="10000"/>
                            </a:schemeClr>
                          </a:solidFill>
                          <a:effectLst/>
                          <a:latin typeface="+mn-lt"/>
                        </a:rPr>
                        <a:t>Ethnicity not Provided</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11</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a:solidFill>
                            <a:schemeClr val="bg2">
                              <a:lumMod val="10000"/>
                            </a:schemeClr>
                          </a:solidFill>
                          <a:effectLst/>
                          <a:latin typeface="+mn-lt"/>
                        </a:rPr>
                        <a:t>2</a:t>
                      </a:r>
                      <a:endParaRPr lang="en-US" sz="2400" b="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c>
                  <a:txBody>
                    <a:bodyPr/>
                    <a:lstStyle/>
                    <a:p>
                      <a:pPr marL="0" marR="0" algn="ctr">
                        <a:lnSpc>
                          <a:spcPct val="107000"/>
                        </a:lnSpc>
                        <a:spcBef>
                          <a:spcPts val="0"/>
                        </a:spcBef>
                        <a:spcAft>
                          <a:spcPts val="0"/>
                        </a:spcAft>
                      </a:pPr>
                      <a:r>
                        <a:rPr lang="en-US" sz="2400" b="0" dirty="0">
                          <a:solidFill>
                            <a:schemeClr val="bg2">
                              <a:lumMod val="10000"/>
                            </a:schemeClr>
                          </a:solidFill>
                          <a:effectLst/>
                          <a:latin typeface="+mn-lt"/>
                        </a:rPr>
                        <a:t>-81.8</a:t>
                      </a:r>
                      <a:endParaRPr lang="en-US" sz="2400" b="0" dirty="0">
                        <a:solidFill>
                          <a:schemeClr val="bg2">
                            <a:lumMod val="10000"/>
                          </a:schemeClr>
                        </a:solidFill>
                        <a:effectLst/>
                        <a:latin typeface="+mn-lt"/>
                        <a:ea typeface="Calibri" panose="020F0502020204030204" pitchFamily="34" charset="0"/>
                        <a:cs typeface="Times New Roman" panose="02020603050405020304" pitchFamily="18" charset="0"/>
                      </a:endParaRPr>
                    </a:p>
                  </a:txBody>
                  <a:tcPr marL="52948" marR="52948" marT="0" marB="0">
                    <a:solidFill>
                      <a:schemeClr val="bg2"/>
                    </a:solidFill>
                  </a:tcPr>
                </a:tc>
              </a:tr>
            </a:tbl>
          </a:graphicData>
        </a:graphic>
      </p:graphicFrame>
      <p:sp>
        <p:nvSpPr>
          <p:cNvPr id="3" name="Slide Number Placeholder 2"/>
          <p:cNvSpPr>
            <a:spLocks noGrp="1"/>
          </p:cNvSpPr>
          <p:nvPr>
            <p:ph type="sldNum" sz="quarter" idx="12"/>
          </p:nvPr>
        </p:nvSpPr>
        <p:spPr/>
        <p:txBody>
          <a:bodyPr/>
          <a:lstStyle/>
          <a:p>
            <a:fld id="{65701189-E0CE-4508-97C4-395A6AD446C7}" type="slidenum">
              <a:rPr lang="en-US" smtClean="0"/>
              <a:t>9</a:t>
            </a:fld>
            <a:endParaRPr lang="en-US"/>
          </a:p>
        </p:txBody>
      </p:sp>
      <p:grpSp>
        <p:nvGrpSpPr>
          <p:cNvPr id="5" name="Group 4"/>
          <p:cNvGrpSpPr/>
          <p:nvPr/>
        </p:nvGrpSpPr>
        <p:grpSpPr>
          <a:xfrm rot="16200000">
            <a:off x="6037379" y="2420819"/>
            <a:ext cx="5527442" cy="685800"/>
            <a:chOff x="882738" y="1200053"/>
            <a:chExt cx="6670441" cy="600267"/>
          </a:xfrm>
        </p:grpSpPr>
        <p:sp>
          <p:nvSpPr>
            <p:cNvPr id="6" name="Rectangle 5"/>
            <p:cNvSpPr/>
            <p:nvPr/>
          </p:nvSpPr>
          <p:spPr>
            <a:xfrm>
              <a:off x="882738" y="1200053"/>
              <a:ext cx="6670441" cy="600267"/>
            </a:xfrm>
            <a:prstGeom prst="rect">
              <a:avLst/>
            </a:prstGeom>
            <a:ln>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7" name="Rectangle 6"/>
            <p:cNvSpPr/>
            <p:nvPr/>
          </p:nvSpPr>
          <p:spPr>
            <a:xfrm>
              <a:off x="882738" y="1200053"/>
              <a:ext cx="6670441" cy="6002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76462" tIns="78740" rIns="78740" bIns="78740" numCol="1" spcCol="1270" anchor="ctr" anchorCtr="0">
              <a:noAutofit/>
            </a:bodyPr>
            <a:lstStyle/>
            <a:p>
              <a:pPr lvl="0" algn="l" defTabSz="1377950">
                <a:lnSpc>
                  <a:spcPct val="90000"/>
                </a:lnSpc>
                <a:spcBef>
                  <a:spcPct val="0"/>
                </a:spcBef>
                <a:spcAft>
                  <a:spcPct val="35000"/>
                </a:spcAft>
              </a:pPr>
              <a:r>
                <a:rPr lang="en-US" sz="3100" kern="1200" dirty="0" smtClean="0"/>
                <a:t>Dual Credit in Washington</a:t>
              </a:r>
            </a:p>
          </p:txBody>
        </p:sp>
      </p:grpSp>
    </p:spTree>
    <p:extLst>
      <p:ext uri="{BB962C8B-B14F-4D97-AF65-F5344CB8AC3E}">
        <p14:creationId xmlns:p14="http://schemas.microsoft.com/office/powerpoint/2010/main" val="242775201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00 PowerPoint Instructions">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00 PowerPoint Instructions</Template>
  <TotalTime>400</TotalTime>
  <Words>2644</Words>
  <Application>Microsoft Office PowerPoint</Application>
  <PresentationFormat>On-screen Show (4:3)</PresentationFormat>
  <Paragraphs>472</Paragraphs>
  <Slides>30</Slides>
  <Notes>15</Notes>
  <HiddenSlides>0</HiddenSlides>
  <MMClips>0</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00 PowerPoint Instructions</vt:lpstr>
      <vt:lpstr>Blank</vt:lpstr>
      <vt:lpstr>PowerPoint Presentation</vt:lpstr>
      <vt:lpstr>Overview</vt:lpstr>
      <vt:lpstr>The Washington Student Achievement Council</vt:lpstr>
      <vt:lpstr>PowerPoint Presentation</vt:lpstr>
      <vt:lpstr>PowerPoint Presentation</vt:lpstr>
      <vt:lpstr>Current Options</vt:lpstr>
      <vt:lpstr>Dual Credit Program Participation</vt:lpstr>
      <vt:lpstr>Dual Credit Participation Demographics (Continued)</vt:lpstr>
      <vt:lpstr>Dual Credit Participation Demographics (Continued)</vt:lpstr>
      <vt:lpstr>Dual Credit Participation Demographics (Continued)</vt:lpstr>
      <vt:lpstr>PowerPoint Presentation</vt:lpstr>
      <vt:lpstr>PowerPoint Presentation</vt:lpstr>
      <vt:lpstr>Streamline and expand dual-credit  opportunities</vt:lpstr>
      <vt:lpstr>Criteria for a new system</vt:lpstr>
      <vt:lpstr>Faculty Qualifications</vt:lpstr>
      <vt:lpstr>National Standards and Accreditation</vt:lpstr>
      <vt:lpstr>National Best Practices – College Campus based Programs</vt:lpstr>
      <vt:lpstr>ECS Access Recommendations and Running Start Alignment</vt:lpstr>
      <vt:lpstr>ECS Access Recommendations and Running Start Alignment continued</vt:lpstr>
      <vt:lpstr>How other states are addressing the issue of access. </vt:lpstr>
      <vt:lpstr>How other states are addressing the issue of access. </vt:lpstr>
      <vt:lpstr>How other states are addressing the issue of access. </vt:lpstr>
      <vt:lpstr>How other states are addressing the issue of access. </vt:lpstr>
      <vt:lpstr>DUAL CREDIT WORKGROUP </vt:lpstr>
      <vt:lpstr>Dual Credit Workgroup (cont.)</vt:lpstr>
      <vt:lpstr>Proposed Policy Changes</vt:lpstr>
      <vt:lpstr>Proposed Policy Changes (cont.)</vt:lpstr>
      <vt:lpstr>Proposed Policy Changes (cont.)</vt:lpstr>
      <vt:lpstr>Next Steps</vt:lpstr>
      <vt:lpstr>Continue the Conversation</vt:lpstr>
    </vt:vector>
  </TitlesOfParts>
  <Company>Washington Student Achievement Council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Aaron Wyatt</dc:creator>
  <cp:lastModifiedBy>Noreen</cp:lastModifiedBy>
  <cp:revision>48</cp:revision>
  <cp:lastPrinted>2014-09-28T00:39:13Z</cp:lastPrinted>
  <dcterms:created xsi:type="dcterms:W3CDTF">2014-01-13T20:15:28Z</dcterms:created>
  <dcterms:modified xsi:type="dcterms:W3CDTF">2014-09-28T06:15:31Z</dcterms:modified>
</cp:coreProperties>
</file>